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57" r:id="rId16"/>
    <p:sldId id="271" r:id="rId17"/>
  </p:sldIdLst>
  <p:sldSz cx="6858000" cy="9144000" type="screen4x3"/>
  <p:notesSz cx="7285038" cy="104171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72" y="-58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156458" cy="521602"/>
          </a:xfrm>
          <a:prstGeom prst="rect">
            <a:avLst/>
          </a:prstGeom>
        </p:spPr>
        <p:txBody>
          <a:bodyPr vert="horz" lIns="95738" tIns="47869" rIns="95738" bIns="47869" rtlCol="0"/>
          <a:lstStyle>
            <a:lvl1pPr algn="l">
              <a:defRPr sz="1300"/>
            </a:lvl1pPr>
          </a:lstStyle>
          <a:p>
            <a:endParaRPr lang="ru-RU"/>
          </a:p>
        </p:txBody>
      </p:sp>
      <p:sp>
        <p:nvSpPr>
          <p:cNvPr id="3" name="Дата 2"/>
          <p:cNvSpPr>
            <a:spLocks noGrp="1"/>
          </p:cNvSpPr>
          <p:nvPr>
            <p:ph type="dt" idx="1"/>
          </p:nvPr>
        </p:nvSpPr>
        <p:spPr>
          <a:xfrm>
            <a:off x="4126901" y="0"/>
            <a:ext cx="3156458" cy="521602"/>
          </a:xfrm>
          <a:prstGeom prst="rect">
            <a:avLst/>
          </a:prstGeom>
        </p:spPr>
        <p:txBody>
          <a:bodyPr vert="horz" lIns="95738" tIns="47869" rIns="95738" bIns="47869" rtlCol="0"/>
          <a:lstStyle>
            <a:lvl1pPr algn="r">
              <a:defRPr sz="1300"/>
            </a:lvl1pPr>
          </a:lstStyle>
          <a:p>
            <a:fld id="{66262A73-E3F7-42D4-9621-DCA768E8F42E}" type="datetimeFigureOut">
              <a:rPr lang="ru-RU" smtClean="0"/>
              <a:t>15.11.2024</a:t>
            </a:fld>
            <a:endParaRPr lang="ru-RU"/>
          </a:p>
        </p:txBody>
      </p:sp>
      <p:sp>
        <p:nvSpPr>
          <p:cNvPr id="4" name="Образ слайда 3"/>
          <p:cNvSpPr>
            <a:spLocks noGrp="1" noRot="1" noChangeAspect="1"/>
          </p:cNvSpPr>
          <p:nvPr>
            <p:ph type="sldImg" idx="2"/>
          </p:nvPr>
        </p:nvSpPr>
        <p:spPr>
          <a:xfrm>
            <a:off x="2178050" y="781050"/>
            <a:ext cx="2928938" cy="3906838"/>
          </a:xfrm>
          <a:prstGeom prst="rect">
            <a:avLst/>
          </a:prstGeom>
          <a:noFill/>
          <a:ln w="12700">
            <a:solidFill>
              <a:prstClr val="black"/>
            </a:solidFill>
          </a:ln>
        </p:spPr>
        <p:txBody>
          <a:bodyPr vert="horz" lIns="95738" tIns="47869" rIns="95738" bIns="47869" rtlCol="0" anchor="ctr"/>
          <a:lstStyle/>
          <a:p>
            <a:endParaRPr lang="ru-RU"/>
          </a:p>
        </p:txBody>
      </p:sp>
      <p:sp>
        <p:nvSpPr>
          <p:cNvPr id="5" name="Заметки 4"/>
          <p:cNvSpPr>
            <a:spLocks noGrp="1"/>
          </p:cNvSpPr>
          <p:nvPr>
            <p:ph type="body" sz="quarter" idx="3"/>
          </p:nvPr>
        </p:nvSpPr>
        <p:spPr>
          <a:xfrm>
            <a:off x="728672" y="4948612"/>
            <a:ext cx="5827695" cy="4687811"/>
          </a:xfrm>
          <a:prstGeom prst="rect">
            <a:avLst/>
          </a:prstGeom>
        </p:spPr>
        <p:txBody>
          <a:bodyPr vert="horz" lIns="95738" tIns="47869" rIns="95738" bIns="4786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893922"/>
            <a:ext cx="3156458" cy="521602"/>
          </a:xfrm>
          <a:prstGeom prst="rect">
            <a:avLst/>
          </a:prstGeom>
        </p:spPr>
        <p:txBody>
          <a:bodyPr vert="horz" lIns="95738" tIns="47869" rIns="95738" bIns="47869" rtlCol="0" anchor="b"/>
          <a:lstStyle>
            <a:lvl1pPr algn="l">
              <a:defRPr sz="1300"/>
            </a:lvl1pPr>
          </a:lstStyle>
          <a:p>
            <a:endParaRPr lang="ru-RU"/>
          </a:p>
        </p:txBody>
      </p:sp>
      <p:sp>
        <p:nvSpPr>
          <p:cNvPr id="7" name="Номер слайда 6"/>
          <p:cNvSpPr>
            <a:spLocks noGrp="1"/>
          </p:cNvSpPr>
          <p:nvPr>
            <p:ph type="sldNum" sz="quarter" idx="5"/>
          </p:nvPr>
        </p:nvSpPr>
        <p:spPr>
          <a:xfrm>
            <a:off x="4126901" y="9893922"/>
            <a:ext cx="3156458" cy="521602"/>
          </a:xfrm>
          <a:prstGeom prst="rect">
            <a:avLst/>
          </a:prstGeom>
        </p:spPr>
        <p:txBody>
          <a:bodyPr vert="horz" lIns="95738" tIns="47869" rIns="95738" bIns="47869" rtlCol="0" anchor="b"/>
          <a:lstStyle>
            <a:lvl1pPr algn="r">
              <a:defRPr sz="1300"/>
            </a:lvl1pPr>
          </a:lstStyle>
          <a:p>
            <a:fld id="{9CD7D601-06A9-4D5D-937F-0BDF5D996FAB}" type="slidenum">
              <a:rPr lang="ru-RU" smtClean="0"/>
              <a:t>‹#›</a:t>
            </a:fld>
            <a:endParaRPr lang="ru-RU"/>
          </a:p>
        </p:txBody>
      </p:sp>
    </p:spTree>
    <p:extLst>
      <p:ext uri="{BB962C8B-B14F-4D97-AF65-F5344CB8AC3E}">
        <p14:creationId xmlns:p14="http://schemas.microsoft.com/office/powerpoint/2010/main" val="254199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15.11.2024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5401" y="3347864"/>
            <a:ext cx="5500726" cy="1569660"/>
          </a:xfrm>
          <a:prstGeom prst="rect">
            <a:avLst/>
          </a:prstGeom>
          <a:noFill/>
        </p:spPr>
        <p:txBody>
          <a:bodyPr wrap="square" lIns="91440" tIns="45720" rIns="91440" bIns="45720">
            <a:spAutoFit/>
          </a:bodyPr>
          <a:lstStyle/>
          <a:p>
            <a:pPr algn="ct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cs typeface="Aldhabi" pitchFamily="2" charset="-78"/>
              </a:rPr>
              <a:t>Картотека</a:t>
            </a:r>
          </a:p>
          <a:p>
            <a:pPr algn="ct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cs typeface="Aldhabi" pitchFamily="2" charset="-78"/>
              </a:rPr>
              <a:t> </a:t>
            </a: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cs typeface="Aldhabi" pitchFamily="2" charset="-78"/>
              </a:rPr>
              <a:t>напольных игр </a:t>
            </a:r>
          </a:p>
          <a:p>
            <a:pPr algn="ct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cs typeface="Aldhabi" pitchFamily="2" charset="-78"/>
              </a:rPr>
              <a:t>для детей </a:t>
            </a:r>
          </a:p>
          <a:p>
            <a:pPr algn="ct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cs typeface="Aldhabi" pitchFamily="2" charset="-78"/>
              </a:rPr>
              <a:t>дошкольного возраста</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cs typeface="Aldhabi" pitchFamily="2" charset="-78"/>
            </a:endParaRPr>
          </a:p>
        </p:txBody>
      </p:sp>
      <p:sp>
        <p:nvSpPr>
          <p:cNvPr id="3" name="Прямоугольник 2"/>
          <p:cNvSpPr/>
          <p:nvPr/>
        </p:nvSpPr>
        <p:spPr>
          <a:xfrm>
            <a:off x="950245" y="5940152"/>
            <a:ext cx="5214974" cy="116955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ru-RU" sz="1400" b="1" i="1" cap="all" dirty="0" err="1" smtClean="0">
                <a:ln w="0">
                  <a:solidFill>
                    <a:schemeClr val="accent1">
                      <a:lumMod val="50000"/>
                    </a:schemeClr>
                  </a:solidFill>
                </a:ln>
                <a:solidFill>
                  <a:srgbClr val="FF0000"/>
                </a:solidFill>
                <a:effectLst/>
                <a:latin typeface="Century Schoolbook" pitchFamily="18" charset="0"/>
              </a:rPr>
              <a:t>СоставителЬ</a:t>
            </a:r>
            <a:r>
              <a:rPr lang="ru-RU" sz="1400" b="1" i="1" cap="all" dirty="0" smtClean="0">
                <a:ln w="0">
                  <a:solidFill>
                    <a:schemeClr val="accent1">
                      <a:lumMod val="50000"/>
                    </a:schemeClr>
                  </a:solidFill>
                </a:ln>
                <a:solidFill>
                  <a:srgbClr val="FF0000"/>
                </a:solidFill>
                <a:effectLst/>
                <a:latin typeface="Century Schoolbook" pitchFamily="18" charset="0"/>
              </a:rPr>
              <a:t>:</a:t>
            </a:r>
            <a:endParaRPr lang="ru-RU" sz="1400" b="1" i="1" cap="all" dirty="0" smtClean="0">
              <a:ln w="0">
                <a:solidFill>
                  <a:schemeClr val="accent1">
                    <a:lumMod val="50000"/>
                  </a:schemeClr>
                </a:solidFill>
              </a:ln>
              <a:solidFill>
                <a:srgbClr val="FF0000"/>
              </a:solidFill>
              <a:effectLst/>
              <a:latin typeface="Century Schoolbook" pitchFamily="18" charset="0"/>
            </a:endParaRPr>
          </a:p>
          <a:p>
            <a:pPr algn="r"/>
            <a:r>
              <a:rPr lang="ru-RU" sz="1400" b="1" cap="all" dirty="0" smtClean="0">
                <a:ln w="0">
                  <a:solidFill>
                    <a:schemeClr val="accent1">
                      <a:lumMod val="50000"/>
                    </a:schemeClr>
                  </a:solidFill>
                </a:ln>
                <a:solidFill>
                  <a:srgbClr val="FF0000"/>
                </a:solidFill>
                <a:effectLst/>
                <a:latin typeface="Century Schoolbook" pitchFamily="18" charset="0"/>
              </a:rPr>
              <a:t>МБДОУ </a:t>
            </a:r>
            <a:r>
              <a:rPr lang="ru-RU" sz="1400" b="1" cap="all" dirty="0" smtClean="0">
                <a:ln w="0">
                  <a:solidFill>
                    <a:schemeClr val="accent1">
                      <a:lumMod val="50000"/>
                    </a:schemeClr>
                  </a:solidFill>
                </a:ln>
                <a:solidFill>
                  <a:srgbClr val="FF0000"/>
                </a:solidFill>
                <a:latin typeface="Century Schoolbook" pitchFamily="18" charset="0"/>
              </a:rPr>
              <a:t>№</a:t>
            </a:r>
            <a:r>
              <a:rPr lang="ru-RU" sz="1400" b="1" cap="all" dirty="0" smtClean="0">
                <a:ln w="0">
                  <a:solidFill>
                    <a:schemeClr val="accent1">
                      <a:lumMod val="50000"/>
                    </a:schemeClr>
                  </a:solidFill>
                </a:ln>
                <a:solidFill>
                  <a:srgbClr val="FF0000"/>
                </a:solidFill>
                <a:effectLst/>
                <a:latin typeface="Century Schoolbook" pitchFamily="18" charset="0"/>
              </a:rPr>
              <a:t>5 г. </a:t>
            </a:r>
            <a:r>
              <a:rPr lang="ru-RU" sz="1400" b="1" cap="all" dirty="0" err="1" smtClean="0">
                <a:ln w="0">
                  <a:solidFill>
                    <a:schemeClr val="accent1">
                      <a:lumMod val="50000"/>
                    </a:schemeClr>
                  </a:solidFill>
                </a:ln>
                <a:solidFill>
                  <a:srgbClr val="FF0000"/>
                </a:solidFill>
                <a:effectLst/>
                <a:latin typeface="Century Schoolbook" pitchFamily="18" charset="0"/>
              </a:rPr>
              <a:t>ОРла</a:t>
            </a:r>
            <a:endParaRPr lang="ru-RU" sz="1400" b="1" cap="all" dirty="0" smtClean="0">
              <a:ln w="0">
                <a:solidFill>
                  <a:schemeClr val="accent1">
                    <a:lumMod val="50000"/>
                  </a:schemeClr>
                </a:solidFill>
              </a:ln>
              <a:solidFill>
                <a:srgbClr val="FF0000"/>
              </a:solidFill>
              <a:effectLst/>
              <a:latin typeface="Century Schoolbook" pitchFamily="18" charset="0"/>
            </a:endParaRPr>
          </a:p>
          <a:p>
            <a:pPr algn="r"/>
            <a:r>
              <a:rPr lang="ru-RU" sz="1400" b="1" cap="all" dirty="0" smtClean="0">
                <a:ln w="0">
                  <a:solidFill>
                    <a:schemeClr val="accent1">
                      <a:lumMod val="50000"/>
                    </a:schemeClr>
                  </a:solidFill>
                </a:ln>
                <a:solidFill>
                  <a:srgbClr val="FF0000"/>
                </a:solidFill>
                <a:effectLst/>
                <a:latin typeface="Century Schoolbook" pitchFamily="18" charset="0"/>
              </a:rPr>
              <a:t>                                 </a:t>
            </a:r>
            <a:r>
              <a:rPr lang="ru-RU" sz="1400" b="1" cap="all" dirty="0" err="1" smtClean="0">
                <a:ln w="0">
                  <a:solidFill>
                    <a:schemeClr val="accent1">
                      <a:lumMod val="50000"/>
                    </a:schemeClr>
                  </a:solidFill>
                </a:ln>
                <a:solidFill>
                  <a:srgbClr val="FF0000"/>
                </a:solidFill>
                <a:latin typeface="Century Schoolbook" pitchFamily="18" charset="0"/>
              </a:rPr>
              <a:t>Семкина</a:t>
            </a:r>
            <a:r>
              <a:rPr lang="ru-RU" sz="1400" b="1" cap="all" dirty="0" smtClean="0">
                <a:ln w="0">
                  <a:solidFill>
                    <a:schemeClr val="accent1">
                      <a:lumMod val="50000"/>
                    </a:schemeClr>
                  </a:solidFill>
                </a:ln>
                <a:solidFill>
                  <a:srgbClr val="FF0000"/>
                </a:solidFill>
                <a:latin typeface="Century Schoolbook" pitchFamily="18" charset="0"/>
              </a:rPr>
              <a:t> Ирина Владимировна, </a:t>
            </a:r>
          </a:p>
          <a:p>
            <a:pPr algn="r"/>
            <a:r>
              <a:rPr lang="ru-RU" sz="1400" b="1" cap="all" dirty="0" err="1" smtClean="0">
                <a:ln w="0">
                  <a:solidFill>
                    <a:srgbClr val="4F81BD">
                      <a:lumMod val="50000"/>
                    </a:srgbClr>
                  </a:solidFill>
                </a:ln>
                <a:solidFill>
                  <a:srgbClr val="FF0000"/>
                </a:solidFill>
                <a:latin typeface="Century Schoolbook" pitchFamily="18" charset="0"/>
              </a:rPr>
              <a:t>ВоспитателЬ</a:t>
            </a:r>
            <a:endParaRPr lang="ru-RU" sz="1400" b="1" cap="all" dirty="0" smtClean="0">
              <a:ln w="0">
                <a:solidFill>
                  <a:schemeClr val="accent1">
                    <a:lumMod val="50000"/>
                  </a:schemeClr>
                </a:solidFill>
              </a:ln>
              <a:solidFill>
                <a:srgbClr val="FF0000"/>
              </a:solidFill>
              <a:effectLst/>
              <a:latin typeface="Century Schoolbook" pitchFamily="18" charset="0"/>
            </a:endParaRPr>
          </a:p>
        </p:txBody>
      </p:sp>
      <p:sp>
        <p:nvSpPr>
          <p:cNvPr id="5" name="Rectangle 3"/>
          <p:cNvSpPr txBox="1">
            <a:spLocks noChangeArrowheads="1"/>
          </p:cNvSpPr>
          <p:nvPr/>
        </p:nvSpPr>
        <p:spPr bwMode="auto">
          <a:xfrm>
            <a:off x="2132856" y="1201574"/>
            <a:ext cx="4082226"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62500" lnSpcReduction="20000"/>
          </a:bodyPr>
          <a:lstStyle>
            <a:lvl1pPr marL="0" indent="0" algn="l" rtl="0" eaLnBrk="0" fontAlgn="base" hangingPunct="0">
              <a:spcBef>
                <a:spcPct val="20000"/>
              </a:spcBef>
              <a:spcAft>
                <a:spcPct val="0"/>
              </a:spcAft>
              <a:buClr>
                <a:schemeClr val="accent1"/>
              </a:buClr>
              <a:buSzPct val="70000"/>
              <a:buFont typeface="Wingdings 2" pitchFamily="18" charset="2"/>
              <a:buNone/>
              <a:defRPr sz="2400" kern="1200">
                <a:solidFill>
                  <a:schemeClr val="tx2">
                    <a:shade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70000"/>
              <a:buFont typeface="Wingdings 2" pitchFamily="18" charset="2"/>
              <a:buNone/>
              <a:defRPr sz="2800" kern="1200">
                <a:solidFill>
                  <a:schemeClr val="tx2"/>
                </a:solidFill>
                <a:latin typeface="+mn-lt"/>
                <a:ea typeface="+mn-ea"/>
                <a:cs typeface="+mn-cs"/>
              </a:defRPr>
            </a:lvl2pPr>
            <a:lvl3pPr marL="914400" indent="0" algn="ctr" rtl="0" eaLnBrk="0" fontAlgn="base" hangingPunct="0">
              <a:spcBef>
                <a:spcPct val="20000"/>
              </a:spcBef>
              <a:spcAft>
                <a:spcPct val="0"/>
              </a:spcAft>
              <a:buClr>
                <a:schemeClr val="accent1"/>
              </a:buClr>
              <a:buSzPct val="70000"/>
              <a:buFont typeface="Wingdings 2" pitchFamily="18" charset="2"/>
              <a:buNone/>
              <a:defRPr sz="2400" kern="1200">
                <a:solidFill>
                  <a:schemeClr val="tx2"/>
                </a:solidFill>
                <a:latin typeface="+mn-lt"/>
                <a:ea typeface="+mn-ea"/>
                <a:cs typeface="+mn-cs"/>
              </a:defRPr>
            </a:lvl3pPr>
            <a:lvl4pPr marL="1371600" indent="0" algn="ctr" rtl="0" eaLnBrk="0" fontAlgn="base" hangingPunct="0">
              <a:spcBef>
                <a:spcPct val="20000"/>
              </a:spcBef>
              <a:spcAft>
                <a:spcPct val="0"/>
              </a:spcAft>
              <a:buClr>
                <a:schemeClr val="accent1"/>
              </a:buClr>
              <a:buSzPct val="70000"/>
              <a:buFont typeface="Wingdings 2" pitchFamily="18"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chemeClr val="accent1"/>
              </a:buClr>
              <a:buSzPct val="60000"/>
              <a:buFont typeface="Wingdings 2" pitchFamily="18" charset="2"/>
              <a:buNone/>
              <a:defRPr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
                <a:sysClr val="windowText" lastClr="000000">
                  <a:shade val="95000"/>
                </a:sysClr>
              </a:buClr>
              <a:buSzPct val="70000"/>
              <a:buFont typeface="Wingdings 2"/>
              <a:buNone/>
              <a:tabLst/>
              <a:defRPr/>
            </a:pPr>
            <a:r>
              <a:rPr kumimoji="0" lang="ru-RU" sz="2400" b="1" i="0" u="none" strike="noStrike" kern="1200" cap="none" spc="0" normalizeH="0" baseline="0" noProof="0" dirty="0" smtClean="0">
                <a:ln>
                  <a:noFill/>
                </a:ln>
                <a:solidFill>
                  <a:srgbClr val="FF0000"/>
                </a:solidFill>
                <a:effectLst/>
                <a:uLnTx/>
                <a:uFillTx/>
                <a:latin typeface="Franklin Gothic Book"/>
              </a:rPr>
              <a:t>Муниципальное бюджетное дошкольное</a:t>
            </a:r>
          </a:p>
          <a:p>
            <a:pPr marL="0" marR="0" lvl="0" indent="0" algn="ctr" defTabSz="914400" rtl="0" eaLnBrk="1" fontAlgn="auto" latinLnBrk="0" hangingPunct="1">
              <a:lnSpc>
                <a:spcPct val="90000"/>
              </a:lnSpc>
              <a:spcBef>
                <a:spcPct val="20000"/>
              </a:spcBef>
              <a:spcAft>
                <a:spcPts val="0"/>
              </a:spcAft>
              <a:buClr>
                <a:sysClr val="windowText" lastClr="000000">
                  <a:shade val="95000"/>
                </a:sysClr>
              </a:buClr>
              <a:buSzPct val="70000"/>
              <a:buFont typeface="Wingdings 2"/>
              <a:buNone/>
              <a:tabLst/>
              <a:defRPr/>
            </a:pPr>
            <a:r>
              <a:rPr kumimoji="0" lang="ru-RU" sz="2400" b="1" i="0" u="none" strike="noStrike" kern="1200" cap="none" spc="0" normalizeH="0" baseline="0" noProof="0" dirty="0" smtClean="0">
                <a:ln>
                  <a:noFill/>
                </a:ln>
                <a:solidFill>
                  <a:srgbClr val="FF0000"/>
                </a:solidFill>
                <a:effectLst/>
                <a:uLnTx/>
                <a:uFillTx/>
                <a:latin typeface="Franklin Gothic Book"/>
              </a:rPr>
              <a:t> образовательное учреждение</a:t>
            </a:r>
          </a:p>
          <a:p>
            <a:pPr marL="0" marR="0" lvl="0" indent="0" algn="ctr" defTabSz="914400" rtl="0" eaLnBrk="1" fontAlgn="auto" latinLnBrk="0" hangingPunct="1">
              <a:lnSpc>
                <a:spcPct val="90000"/>
              </a:lnSpc>
              <a:spcBef>
                <a:spcPct val="20000"/>
              </a:spcBef>
              <a:spcAft>
                <a:spcPts val="0"/>
              </a:spcAft>
              <a:buClr>
                <a:sysClr val="windowText" lastClr="000000">
                  <a:shade val="95000"/>
                </a:sysClr>
              </a:buClr>
              <a:buSzPct val="70000"/>
              <a:buFont typeface="Wingdings 2"/>
              <a:buNone/>
              <a:tabLst/>
              <a:defRPr/>
            </a:pPr>
            <a:r>
              <a:rPr kumimoji="0" lang="ru-RU" sz="2400" b="1" i="0" u="none" strike="noStrike" kern="1200" cap="none" spc="0" normalizeH="0" baseline="0" noProof="0" dirty="0" smtClean="0">
                <a:ln>
                  <a:noFill/>
                </a:ln>
                <a:solidFill>
                  <a:srgbClr val="FF0000"/>
                </a:solidFill>
                <a:effectLst/>
                <a:uLnTx/>
                <a:uFillTx/>
                <a:latin typeface="Franklin Gothic Book"/>
              </a:rPr>
              <a:t> «Детский сад №5 комбинированного вида»</a:t>
            </a:r>
          </a:p>
          <a:p>
            <a:pPr marL="0" marR="0" lvl="0" indent="0" algn="ctr" defTabSz="914400" rtl="0" eaLnBrk="1" fontAlgn="auto" latinLnBrk="0" hangingPunct="1">
              <a:lnSpc>
                <a:spcPct val="90000"/>
              </a:lnSpc>
              <a:spcBef>
                <a:spcPct val="20000"/>
              </a:spcBef>
              <a:spcAft>
                <a:spcPts val="0"/>
              </a:spcAft>
              <a:buClr>
                <a:sysClr val="windowText" lastClr="000000">
                  <a:shade val="95000"/>
                </a:sysClr>
              </a:buClr>
              <a:buSzPct val="70000"/>
              <a:buFont typeface="Wingdings 2"/>
              <a:buNone/>
              <a:tabLst/>
              <a:defRPr/>
            </a:pPr>
            <a:r>
              <a:rPr kumimoji="0" lang="ru-RU" sz="2400" b="1" i="0" u="none" strike="noStrike" kern="1200" cap="none" spc="0" normalizeH="0" baseline="0" noProof="0" dirty="0" smtClean="0">
                <a:ln>
                  <a:noFill/>
                </a:ln>
                <a:solidFill>
                  <a:srgbClr val="FF0000"/>
                </a:solidFill>
                <a:effectLst/>
                <a:uLnTx/>
                <a:uFillTx/>
                <a:latin typeface="Franklin Gothic Book"/>
              </a:rPr>
              <a:t> г. Орла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71538"/>
            <a:ext cx="5429300" cy="4616648"/>
          </a:xfrm>
          <a:prstGeom prst="rect">
            <a:avLst/>
          </a:prstGeom>
        </p:spPr>
        <p:txBody>
          <a:bodyPr wrap="square">
            <a:spAutoFit/>
          </a:bodyPr>
          <a:lstStyle/>
          <a:p>
            <a:pPr algn="ctr"/>
            <a:r>
              <a:rPr lang="ru-RU" sz="1400" b="1" dirty="0" smtClean="0">
                <a:latin typeface="Century Schoolbook" pitchFamily="18" charset="0"/>
              </a:rPr>
              <a:t>2. «Ловкие акробаты» </a:t>
            </a:r>
          </a:p>
          <a:p>
            <a:r>
              <a:rPr lang="ru-RU" sz="1400" b="1" dirty="0" smtClean="0">
                <a:latin typeface="Century Schoolbook" pitchFamily="18" charset="0"/>
              </a:rPr>
              <a:t>Подготовка и ход деятельности. </a:t>
            </a:r>
            <a:r>
              <a:rPr lang="ru-RU" sz="1400" dirty="0" smtClean="0">
                <a:latin typeface="Century Schoolbook" pitchFamily="18" charset="0"/>
              </a:rPr>
              <a:t>Выбираем с детьми место, где будет размещено игровое поле. Подумав, какой формы будут канаты и каким образом по ним передвигаться, нанесите их с помощью </a:t>
            </a:r>
            <a:r>
              <a:rPr lang="ru-RU" sz="1400" dirty="0" err="1" smtClean="0">
                <a:latin typeface="Century Schoolbook" pitchFamily="18" charset="0"/>
              </a:rPr>
              <a:t>изоленты</a:t>
            </a:r>
            <a:r>
              <a:rPr lang="ru-RU" sz="1400" dirty="0" smtClean="0">
                <a:latin typeface="Century Schoolbook" pitchFamily="18" charset="0"/>
              </a:rPr>
              <a:t> на поверхность поля. Не забывайте обсудить и выбрать цвет </a:t>
            </a:r>
            <a:r>
              <a:rPr lang="ru-RU" sz="1400" dirty="0" err="1" smtClean="0">
                <a:latin typeface="Century Schoolbook" pitchFamily="18" charset="0"/>
              </a:rPr>
              <a:t>изоленты</a:t>
            </a:r>
            <a:r>
              <a:rPr lang="ru-RU" sz="1400" dirty="0" smtClean="0">
                <a:latin typeface="Century Schoolbook" pitchFamily="18" charset="0"/>
              </a:rPr>
              <a:t> вместе с детьми. </a:t>
            </a:r>
          </a:p>
          <a:p>
            <a:r>
              <a:rPr lang="ru-RU" sz="1400" b="1" dirty="0" smtClean="0">
                <a:latin typeface="Century Schoolbook" pitchFamily="18" charset="0"/>
              </a:rPr>
              <a:t>Пример передвижений по игровому полю: </a:t>
            </a:r>
            <a:r>
              <a:rPr lang="ru-RU" sz="1400" dirty="0" smtClean="0">
                <a:latin typeface="Century Schoolbook" pitchFamily="18" charset="0"/>
              </a:rPr>
              <a:t>Передвижение на носочках, передвижение на пяточках, передвижение под музыку в определенном ритме, передвижение с закрытыми глазами, передвижение с остановками и заданиями, проползти, передвигать предметы руками, ногами и т. д. </a:t>
            </a:r>
          </a:p>
          <a:p>
            <a:r>
              <a:rPr lang="ru-RU" sz="1400" b="1" dirty="0" smtClean="0">
                <a:latin typeface="Century Schoolbook" pitchFamily="18" charset="0"/>
              </a:rPr>
              <a:t>Рекомендации. </a:t>
            </a:r>
            <a:r>
              <a:rPr lang="ru-RU" sz="1400" dirty="0" smtClean="0">
                <a:latin typeface="Century Schoolbook" pitchFamily="18" charset="0"/>
              </a:rPr>
              <a:t>Невероятные задачи приходится выполнять акробатам, а с помощью заданий и игр такого формата дети могут окунуться в эту удивительную атмосферу. Могут быть использованы, например, в </a:t>
            </a:r>
            <a:r>
              <a:rPr lang="ru-RU" sz="1400" dirty="0" err="1" smtClean="0">
                <a:latin typeface="Century Schoolbook" pitchFamily="18" charset="0"/>
              </a:rPr>
              <a:t>сюжетноролевой</a:t>
            </a:r>
            <a:r>
              <a:rPr lang="ru-RU" sz="1400" dirty="0" smtClean="0">
                <a:latin typeface="Century Schoolbook" pitchFamily="18" charset="0"/>
              </a:rPr>
              <a:t> игре «Цирк». Данный вид упражнений развивает координацию движений, внимание. В зависимости от заданий на игровом поле можно решать задачи образовательных областей.</a:t>
            </a:r>
            <a:endParaRPr lang="ru-RU" sz="1400" dirty="0">
              <a:latin typeface="Century Schoolbook" pitchFamily="18" charset="0"/>
            </a:endParaRPr>
          </a:p>
        </p:txBody>
      </p:sp>
      <p:cxnSp>
        <p:nvCxnSpPr>
          <p:cNvPr id="6" name="Прямая соединительная линия 5"/>
          <p:cNvCxnSpPr/>
          <p:nvPr/>
        </p:nvCxnSpPr>
        <p:spPr>
          <a:xfrm rot="5400000">
            <a:off x="785794" y="6858016"/>
            <a:ext cx="2286016" cy="1588"/>
          </a:xfrm>
          <a:prstGeom prst="line">
            <a:avLst/>
          </a:prstGeom>
        </p:spPr>
        <p:style>
          <a:lnRef idx="3">
            <a:schemeClr val="accent2"/>
          </a:lnRef>
          <a:fillRef idx="0">
            <a:schemeClr val="accent2"/>
          </a:fillRef>
          <a:effectRef idx="2">
            <a:schemeClr val="accent2"/>
          </a:effectRef>
          <a:fontRef idx="minor">
            <a:schemeClr val="tx1"/>
          </a:fontRef>
        </p:style>
      </p:cxnSp>
      <p:sp>
        <p:nvSpPr>
          <p:cNvPr id="7" name="Полилиния 6"/>
          <p:cNvSpPr/>
          <p:nvPr/>
        </p:nvSpPr>
        <p:spPr>
          <a:xfrm>
            <a:off x="2509345" y="5785945"/>
            <a:ext cx="730469" cy="2144110"/>
          </a:xfrm>
          <a:custGeom>
            <a:avLst/>
            <a:gdLst>
              <a:gd name="connsiteX0" fmla="*/ 675289 w 730469"/>
              <a:gd name="connsiteY0" fmla="*/ 0 h 2144110"/>
              <a:gd name="connsiteX1" fmla="*/ 60434 w 730469"/>
              <a:gd name="connsiteY1" fmla="*/ 567558 h 2144110"/>
              <a:gd name="connsiteX2" fmla="*/ 722586 w 730469"/>
              <a:gd name="connsiteY2" fmla="*/ 993227 h 2144110"/>
              <a:gd name="connsiteX3" fmla="*/ 13138 w 730469"/>
              <a:gd name="connsiteY3" fmla="*/ 1513489 h 2144110"/>
              <a:gd name="connsiteX4" fmla="*/ 643758 w 730469"/>
              <a:gd name="connsiteY4" fmla="*/ 2144110 h 214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469" h="2144110">
                <a:moveTo>
                  <a:pt x="675289" y="0"/>
                </a:moveTo>
                <a:cubicBezTo>
                  <a:pt x="363920" y="201010"/>
                  <a:pt x="52551" y="402020"/>
                  <a:pt x="60434" y="567558"/>
                </a:cubicBezTo>
                <a:cubicBezTo>
                  <a:pt x="68317" y="733096"/>
                  <a:pt x="730469" y="835572"/>
                  <a:pt x="722586" y="993227"/>
                </a:cubicBezTo>
                <a:cubicBezTo>
                  <a:pt x="714703" y="1150882"/>
                  <a:pt x="26276" y="1321675"/>
                  <a:pt x="13138" y="1513489"/>
                </a:cubicBezTo>
                <a:cubicBezTo>
                  <a:pt x="0" y="1705303"/>
                  <a:pt x="507124" y="2023241"/>
                  <a:pt x="643758" y="214411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ru-RU"/>
          </a:p>
        </p:txBody>
      </p:sp>
      <p:cxnSp>
        <p:nvCxnSpPr>
          <p:cNvPr id="9" name="Прямая соединительная линия 8"/>
          <p:cNvCxnSpPr/>
          <p:nvPr/>
        </p:nvCxnSpPr>
        <p:spPr>
          <a:xfrm rot="10800000" flipV="1">
            <a:off x="3857628" y="5786446"/>
            <a:ext cx="857256" cy="5715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Прямая соединительная линия 9"/>
          <p:cNvCxnSpPr/>
          <p:nvPr/>
        </p:nvCxnSpPr>
        <p:spPr>
          <a:xfrm rot="10800000">
            <a:off x="3857628" y="6357950"/>
            <a:ext cx="785818" cy="500066"/>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Прямая соединительная линия 11"/>
          <p:cNvCxnSpPr/>
          <p:nvPr/>
        </p:nvCxnSpPr>
        <p:spPr>
          <a:xfrm rot="10800000" flipV="1">
            <a:off x="3786190" y="6858016"/>
            <a:ext cx="857256" cy="571504"/>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Прямая соединительная линия 12"/>
          <p:cNvCxnSpPr/>
          <p:nvPr/>
        </p:nvCxnSpPr>
        <p:spPr>
          <a:xfrm rot="10800000">
            <a:off x="3786190" y="7429520"/>
            <a:ext cx="785818" cy="500066"/>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71538"/>
            <a:ext cx="5429288" cy="3970318"/>
          </a:xfrm>
          <a:prstGeom prst="rect">
            <a:avLst/>
          </a:prstGeom>
        </p:spPr>
        <p:txBody>
          <a:bodyPr wrap="square">
            <a:spAutoFit/>
          </a:bodyPr>
          <a:lstStyle/>
          <a:p>
            <a:pPr algn="ctr"/>
            <a:r>
              <a:rPr lang="ru-RU" sz="1400" b="1" dirty="0" smtClean="0">
                <a:latin typeface="Century Schoolbook" pitchFamily="18" charset="0"/>
                <a:cs typeface="Aldhabi" pitchFamily="2" charset="-78"/>
              </a:rPr>
              <a:t>3. Лабиринт </a:t>
            </a:r>
          </a:p>
          <a:p>
            <a:pPr algn="just"/>
            <a:r>
              <a:rPr lang="ru-RU" sz="1400" b="1" dirty="0" smtClean="0">
                <a:latin typeface="Century Schoolbook" pitchFamily="18" charset="0"/>
                <a:cs typeface="Aldhabi" pitchFamily="2" charset="-78"/>
              </a:rPr>
              <a:t>Подготовка и ход деятельности. </a:t>
            </a:r>
            <a:r>
              <a:rPr lang="ru-RU" sz="1400" dirty="0" smtClean="0">
                <a:latin typeface="Century Schoolbook" pitchFamily="18" charset="0"/>
                <a:cs typeface="Aldhabi" pitchFamily="2" charset="-78"/>
              </a:rPr>
              <a:t>Выбираем с детьми место, где будет размещено игровое поле, и определяемся с его размером, продумываем длину дорожек, расположение ложных дорожек и тупиков. Затем нанесите их с помощью </a:t>
            </a:r>
            <a:r>
              <a:rPr lang="ru-RU" sz="1400" dirty="0" err="1" smtClean="0">
                <a:latin typeface="Century Schoolbook" pitchFamily="18" charset="0"/>
                <a:cs typeface="Aldhabi" pitchFamily="2" charset="-78"/>
              </a:rPr>
              <a:t>изоленты</a:t>
            </a:r>
            <a:r>
              <a:rPr lang="ru-RU" sz="1400" dirty="0" smtClean="0">
                <a:latin typeface="Century Schoolbook" pitchFamily="18" charset="0"/>
                <a:cs typeface="Aldhabi" pitchFamily="2" charset="-78"/>
              </a:rPr>
              <a:t> на поверхность. </a:t>
            </a:r>
          </a:p>
          <a:p>
            <a:pPr algn="just"/>
            <a:r>
              <a:rPr lang="ru-RU" sz="1400" b="1" dirty="0" smtClean="0">
                <a:latin typeface="Century Schoolbook" pitchFamily="18" charset="0"/>
                <a:cs typeface="Aldhabi" pitchFamily="2" charset="-78"/>
              </a:rPr>
              <a:t>Пример упражнений: </a:t>
            </a:r>
            <a:r>
              <a:rPr lang="ru-RU" sz="1400" dirty="0" smtClean="0">
                <a:latin typeface="Century Schoolbook" pitchFamily="18" charset="0"/>
                <a:cs typeface="Aldhabi" pitchFamily="2" charset="-78"/>
              </a:rPr>
              <a:t>Передвигаться и собирать какие-то предметы (игрушки, фрукты, овощи и т. д.), помогать и переносить предметы от старта до финиша, передвигать ногами мяч, передвигать руками машинку, можно провести соревнование «Кто быстрее пройдет». Игроки по очереди проходят лабиринт. Как только нога у игрока выходит за границу лабиринта, то ход переходит следующему. </a:t>
            </a:r>
            <a:r>
              <a:rPr lang="ru-RU" sz="1400" b="1" dirty="0" smtClean="0">
                <a:latin typeface="Century Schoolbook" pitchFamily="18" charset="0"/>
                <a:cs typeface="Aldhabi" pitchFamily="2" charset="-78"/>
              </a:rPr>
              <a:t>Рекомендации. </a:t>
            </a:r>
            <a:r>
              <a:rPr lang="ru-RU" sz="1400" dirty="0" smtClean="0">
                <a:latin typeface="Century Schoolbook" pitchFamily="18" charset="0"/>
                <a:cs typeface="Aldhabi" pitchFamily="2" charset="-78"/>
              </a:rPr>
              <a:t>В процессе игры развивается логическое мышление, внимание, пространственное восприятие. Дидактический материал (картинки с изображениями) можно подбирать в соответствии с интересом детей или тематическим планированием. </a:t>
            </a:r>
            <a:endParaRPr lang="ru-RU" sz="1400" dirty="0">
              <a:latin typeface="Century Schoolbook" pitchFamily="18" charset="0"/>
              <a:cs typeface="Aldhabi" pitchFamily="2" charset="-78"/>
            </a:endParaRPr>
          </a:p>
        </p:txBody>
      </p:sp>
      <p:cxnSp>
        <p:nvCxnSpPr>
          <p:cNvPr id="6" name="Прямая соединительная линия 5"/>
          <p:cNvCxnSpPr/>
          <p:nvPr/>
        </p:nvCxnSpPr>
        <p:spPr>
          <a:xfrm rot="5400000">
            <a:off x="714356" y="6143636"/>
            <a:ext cx="1857388" cy="1588"/>
          </a:xfrm>
          <a:prstGeom prst="line">
            <a:avLst/>
          </a:prstGeom>
        </p:spPr>
        <p:style>
          <a:lnRef idx="3">
            <a:schemeClr val="dk1"/>
          </a:lnRef>
          <a:fillRef idx="0">
            <a:schemeClr val="dk1"/>
          </a:fillRef>
          <a:effectRef idx="2">
            <a:schemeClr val="dk1"/>
          </a:effectRef>
          <a:fontRef idx="minor">
            <a:schemeClr val="tx1"/>
          </a:fontRef>
        </p:style>
      </p:cxnSp>
      <p:cxnSp>
        <p:nvCxnSpPr>
          <p:cNvPr id="7" name="Прямая соединительная линия 6"/>
          <p:cNvCxnSpPr/>
          <p:nvPr/>
        </p:nvCxnSpPr>
        <p:spPr>
          <a:xfrm rot="10800000">
            <a:off x="1643050" y="5214942"/>
            <a:ext cx="3786214" cy="1588"/>
          </a:xfrm>
          <a:prstGeom prst="line">
            <a:avLst/>
          </a:prstGeom>
        </p:spPr>
        <p:style>
          <a:lnRef idx="3">
            <a:schemeClr val="dk1"/>
          </a:lnRef>
          <a:fillRef idx="0">
            <a:schemeClr val="dk1"/>
          </a:fillRef>
          <a:effectRef idx="2">
            <a:schemeClr val="dk1"/>
          </a:effectRef>
          <a:fontRef idx="minor">
            <a:schemeClr val="tx1"/>
          </a:fontRef>
        </p:style>
      </p:cxnSp>
      <p:cxnSp>
        <p:nvCxnSpPr>
          <p:cNvPr id="9" name="Прямая соединительная линия 8"/>
          <p:cNvCxnSpPr/>
          <p:nvPr/>
        </p:nvCxnSpPr>
        <p:spPr>
          <a:xfrm rot="5400000">
            <a:off x="4429132" y="6715140"/>
            <a:ext cx="2000264" cy="1588"/>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p:nvPr/>
        </p:nvCxnSpPr>
        <p:spPr>
          <a:xfrm rot="10800000">
            <a:off x="1643050" y="7715272"/>
            <a:ext cx="3786214" cy="1588"/>
          </a:xfrm>
          <a:prstGeom prst="line">
            <a:avLst/>
          </a:prstGeom>
        </p:spPr>
        <p:style>
          <a:lnRef idx="3">
            <a:schemeClr val="dk1"/>
          </a:lnRef>
          <a:fillRef idx="0">
            <a:schemeClr val="dk1"/>
          </a:fillRef>
          <a:effectRef idx="2">
            <a:schemeClr val="dk1"/>
          </a:effectRef>
          <a:fontRef idx="minor">
            <a:schemeClr val="tx1"/>
          </a:fontRef>
        </p:style>
      </p:cxnSp>
      <p:cxnSp>
        <p:nvCxnSpPr>
          <p:cNvPr id="14" name="Прямая соединительная линия 13"/>
          <p:cNvCxnSpPr/>
          <p:nvPr/>
        </p:nvCxnSpPr>
        <p:spPr>
          <a:xfrm rot="5400000">
            <a:off x="2857496" y="7215206"/>
            <a:ext cx="1000132" cy="1588"/>
          </a:xfrm>
          <a:prstGeom prst="line">
            <a:avLst/>
          </a:prstGeom>
        </p:spPr>
        <p:style>
          <a:lnRef idx="3">
            <a:schemeClr val="dk1"/>
          </a:lnRef>
          <a:fillRef idx="0">
            <a:schemeClr val="dk1"/>
          </a:fillRef>
          <a:effectRef idx="2">
            <a:schemeClr val="dk1"/>
          </a:effectRef>
          <a:fontRef idx="minor">
            <a:schemeClr val="tx1"/>
          </a:fontRef>
        </p:style>
      </p:cxnSp>
      <p:cxnSp>
        <p:nvCxnSpPr>
          <p:cNvPr id="16" name="Прямая соединительная линия 15"/>
          <p:cNvCxnSpPr/>
          <p:nvPr/>
        </p:nvCxnSpPr>
        <p:spPr>
          <a:xfrm rot="10800000">
            <a:off x="2643182" y="6715140"/>
            <a:ext cx="1357322" cy="1588"/>
          </a:xfrm>
          <a:prstGeom prst="line">
            <a:avLst/>
          </a:prstGeom>
        </p:spPr>
        <p:style>
          <a:lnRef idx="3">
            <a:schemeClr val="dk1"/>
          </a:lnRef>
          <a:fillRef idx="0">
            <a:schemeClr val="dk1"/>
          </a:fillRef>
          <a:effectRef idx="2">
            <a:schemeClr val="dk1"/>
          </a:effectRef>
          <a:fontRef idx="minor">
            <a:schemeClr val="tx1"/>
          </a:fontRef>
        </p:style>
      </p:cxnSp>
      <p:cxnSp>
        <p:nvCxnSpPr>
          <p:cNvPr id="20" name="Прямая соединительная линия 19"/>
          <p:cNvCxnSpPr/>
          <p:nvPr/>
        </p:nvCxnSpPr>
        <p:spPr>
          <a:xfrm rot="5400000">
            <a:off x="3644108" y="6357156"/>
            <a:ext cx="714380" cy="1588"/>
          </a:xfrm>
          <a:prstGeom prst="line">
            <a:avLst/>
          </a:prstGeom>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p:cNvCxnSpPr/>
          <p:nvPr/>
        </p:nvCxnSpPr>
        <p:spPr>
          <a:xfrm rot="10800000">
            <a:off x="4000504" y="6000760"/>
            <a:ext cx="785818" cy="1588"/>
          </a:xfrm>
          <a:prstGeom prst="line">
            <a:avLst/>
          </a:prstGeom>
        </p:spPr>
        <p:style>
          <a:lnRef idx="3">
            <a:schemeClr val="dk1"/>
          </a:lnRef>
          <a:fillRef idx="0">
            <a:schemeClr val="dk1"/>
          </a:fillRef>
          <a:effectRef idx="2">
            <a:schemeClr val="dk1"/>
          </a:effectRef>
          <a:fontRef idx="minor">
            <a:schemeClr val="tx1"/>
          </a:fontRef>
        </p:style>
      </p:cxnSp>
      <p:cxnSp>
        <p:nvCxnSpPr>
          <p:cNvPr id="24" name="Прямая соединительная линия 23"/>
          <p:cNvCxnSpPr/>
          <p:nvPr/>
        </p:nvCxnSpPr>
        <p:spPr>
          <a:xfrm rot="10800000">
            <a:off x="4643446" y="6572264"/>
            <a:ext cx="785818" cy="1588"/>
          </a:xfrm>
          <a:prstGeom prst="line">
            <a:avLst/>
          </a:prstGeom>
        </p:spPr>
        <p:style>
          <a:lnRef idx="3">
            <a:schemeClr val="dk1"/>
          </a:lnRef>
          <a:fillRef idx="0">
            <a:schemeClr val="dk1"/>
          </a:fillRef>
          <a:effectRef idx="2">
            <a:schemeClr val="dk1"/>
          </a:effectRef>
          <a:fontRef idx="minor">
            <a:schemeClr val="tx1"/>
          </a:fontRef>
        </p:style>
      </p:cxnSp>
      <p:cxnSp>
        <p:nvCxnSpPr>
          <p:cNvPr id="25" name="Прямая соединительная линия 24"/>
          <p:cNvCxnSpPr/>
          <p:nvPr/>
        </p:nvCxnSpPr>
        <p:spPr>
          <a:xfrm rot="10800000">
            <a:off x="4000504" y="7143768"/>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26" name="Прямая соединительная линия 25"/>
          <p:cNvCxnSpPr/>
          <p:nvPr/>
        </p:nvCxnSpPr>
        <p:spPr>
          <a:xfrm rot="5400000">
            <a:off x="3715546" y="7428726"/>
            <a:ext cx="571504" cy="1588"/>
          </a:xfrm>
          <a:prstGeom prst="line">
            <a:avLst/>
          </a:prstGeom>
        </p:spPr>
        <p:style>
          <a:lnRef idx="3">
            <a:schemeClr val="dk1"/>
          </a:lnRef>
          <a:fillRef idx="0">
            <a:schemeClr val="dk1"/>
          </a:fillRef>
          <a:effectRef idx="2">
            <a:schemeClr val="dk1"/>
          </a:effectRef>
          <a:fontRef idx="minor">
            <a:schemeClr val="tx1"/>
          </a:fontRef>
        </p:style>
      </p:cxnSp>
      <p:cxnSp>
        <p:nvCxnSpPr>
          <p:cNvPr id="29" name="Прямая соединительная линия 28"/>
          <p:cNvCxnSpPr/>
          <p:nvPr/>
        </p:nvCxnSpPr>
        <p:spPr>
          <a:xfrm rot="5400000" flipH="1" flipV="1">
            <a:off x="2357430" y="6000760"/>
            <a:ext cx="428628" cy="1588"/>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p:cNvCxnSpPr/>
          <p:nvPr/>
        </p:nvCxnSpPr>
        <p:spPr>
          <a:xfrm rot="5400000">
            <a:off x="3144042" y="5499900"/>
            <a:ext cx="571504" cy="1588"/>
          </a:xfrm>
          <a:prstGeom prst="line">
            <a:avLst/>
          </a:prstGeom>
        </p:spPr>
        <p:style>
          <a:lnRef idx="3">
            <a:schemeClr val="dk1"/>
          </a:lnRef>
          <a:fillRef idx="0">
            <a:schemeClr val="dk1"/>
          </a:fillRef>
          <a:effectRef idx="2">
            <a:schemeClr val="dk1"/>
          </a:effectRef>
          <a:fontRef idx="minor">
            <a:schemeClr val="tx1"/>
          </a:fontRef>
        </p:style>
      </p:cxnSp>
      <p:cxnSp>
        <p:nvCxnSpPr>
          <p:cNvPr id="33" name="Прямая соединительная линия 32"/>
          <p:cNvCxnSpPr/>
          <p:nvPr/>
        </p:nvCxnSpPr>
        <p:spPr>
          <a:xfrm rot="10800000">
            <a:off x="2571744" y="5786446"/>
            <a:ext cx="857256" cy="1588"/>
          </a:xfrm>
          <a:prstGeom prst="line">
            <a:avLst/>
          </a:prstGeom>
        </p:spPr>
        <p:style>
          <a:lnRef idx="3">
            <a:schemeClr val="dk1"/>
          </a:lnRef>
          <a:fillRef idx="0">
            <a:schemeClr val="dk1"/>
          </a:fillRef>
          <a:effectRef idx="2">
            <a:schemeClr val="dk1"/>
          </a:effectRef>
          <a:fontRef idx="minor">
            <a:schemeClr val="tx1"/>
          </a:fontRef>
        </p:style>
      </p:cxnSp>
      <p:cxnSp>
        <p:nvCxnSpPr>
          <p:cNvPr id="47" name="Прямая соединительная линия 46"/>
          <p:cNvCxnSpPr/>
          <p:nvPr/>
        </p:nvCxnSpPr>
        <p:spPr>
          <a:xfrm rot="10800000">
            <a:off x="1643050" y="6215074"/>
            <a:ext cx="35719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142976"/>
            <a:ext cx="5429288" cy="2462213"/>
          </a:xfrm>
          <a:prstGeom prst="rect">
            <a:avLst/>
          </a:prstGeom>
        </p:spPr>
        <p:txBody>
          <a:bodyPr wrap="square">
            <a:spAutoFit/>
          </a:bodyPr>
          <a:lstStyle/>
          <a:p>
            <a:pPr algn="ctr"/>
            <a:r>
              <a:rPr lang="ru-RU" sz="1400" b="1" dirty="0" smtClean="0">
                <a:latin typeface="Century Schoolbook" pitchFamily="18" charset="0"/>
              </a:rPr>
              <a:t>4. Попади в цель </a:t>
            </a:r>
          </a:p>
          <a:p>
            <a:r>
              <a:rPr lang="ru-RU" sz="1400" b="1" dirty="0" smtClean="0">
                <a:latin typeface="Century Schoolbook" pitchFamily="18" charset="0"/>
              </a:rPr>
              <a:t>Подготовка и ход деятельности. </a:t>
            </a:r>
            <a:r>
              <a:rPr lang="ru-RU" sz="1400" dirty="0" smtClean="0">
                <a:latin typeface="Century Schoolbook" pitchFamily="18" charset="0"/>
              </a:rPr>
              <a:t>Выбираем с детьми место, где будет размещено игровое поле. При помощи </a:t>
            </a:r>
            <a:r>
              <a:rPr lang="ru-RU" sz="1400" dirty="0" err="1" smtClean="0">
                <a:latin typeface="Century Schoolbook" pitchFamily="18" charset="0"/>
              </a:rPr>
              <a:t>изоленты</a:t>
            </a:r>
            <a:r>
              <a:rPr lang="ru-RU" sz="1400" dirty="0" smtClean="0">
                <a:latin typeface="Century Schoolbook" pitchFamily="18" charset="0"/>
              </a:rPr>
              <a:t> приклеиваем мишень. Все игроки делятся на две команды, на расстоянии 4–5 метров от мишени приклеивается линия. Игроки по очереди кидают снаряды в мишень. Выигрывает та команда, которая наберет наибольшее число попаданий. В качестве снарядов можно использовать комочки </a:t>
            </a:r>
            <a:r>
              <a:rPr lang="ru-RU" sz="1400" dirty="0" err="1" smtClean="0">
                <a:latin typeface="Century Schoolbook" pitchFamily="18" charset="0"/>
              </a:rPr>
              <a:t>изоленты</a:t>
            </a:r>
            <a:r>
              <a:rPr lang="ru-RU" sz="1400" dirty="0" smtClean="0">
                <a:latin typeface="Century Schoolbook" pitchFamily="18" charset="0"/>
              </a:rPr>
              <a:t>, бумаги, мешочки. </a:t>
            </a:r>
            <a:r>
              <a:rPr lang="ru-RU" sz="1400" b="1" dirty="0" smtClean="0">
                <a:latin typeface="Century Schoolbook" pitchFamily="18" charset="0"/>
              </a:rPr>
              <a:t>Рекомендации. </a:t>
            </a:r>
            <a:r>
              <a:rPr lang="ru-RU" sz="1400" dirty="0" smtClean="0">
                <a:latin typeface="Century Schoolbook" pitchFamily="18" charset="0"/>
              </a:rPr>
              <a:t>В процессе игры закрепляются навыки метания в цель, развиваются общая моторика рук, глазомер.</a:t>
            </a:r>
            <a:endParaRPr lang="ru-RU" sz="1400" dirty="0">
              <a:latin typeface="Century Schoolbook" pitchFamily="18" charset="0"/>
            </a:endParaRPr>
          </a:p>
        </p:txBody>
      </p:sp>
      <p:sp>
        <p:nvSpPr>
          <p:cNvPr id="5" name="Блок-схема: узел 4"/>
          <p:cNvSpPr/>
          <p:nvPr/>
        </p:nvSpPr>
        <p:spPr>
          <a:xfrm>
            <a:off x="3643314" y="4786314"/>
            <a:ext cx="2143140" cy="192882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Блок-схема: узел 5"/>
          <p:cNvSpPr/>
          <p:nvPr/>
        </p:nvSpPr>
        <p:spPr>
          <a:xfrm>
            <a:off x="3929066" y="5072066"/>
            <a:ext cx="1571636" cy="1428760"/>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7" name="Блок-схема: узел 6"/>
          <p:cNvSpPr/>
          <p:nvPr/>
        </p:nvSpPr>
        <p:spPr>
          <a:xfrm>
            <a:off x="4143380" y="5286380"/>
            <a:ext cx="1071570" cy="1000132"/>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Блок-схема: узел 7"/>
          <p:cNvSpPr/>
          <p:nvPr/>
        </p:nvSpPr>
        <p:spPr>
          <a:xfrm>
            <a:off x="4500570" y="5572132"/>
            <a:ext cx="357190" cy="357190"/>
          </a:xfrm>
          <a:prstGeom prst="flowChartConnector">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rot="5400000">
            <a:off x="-34949" y="5749933"/>
            <a:ext cx="250033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142976"/>
            <a:ext cx="5429288" cy="3323987"/>
          </a:xfrm>
          <a:prstGeom prst="rect">
            <a:avLst/>
          </a:prstGeom>
        </p:spPr>
        <p:txBody>
          <a:bodyPr wrap="square">
            <a:spAutoFit/>
          </a:bodyPr>
          <a:lstStyle/>
          <a:p>
            <a:pPr algn="ctr"/>
            <a:r>
              <a:rPr lang="ru-RU" sz="1400" b="1" dirty="0" smtClean="0">
                <a:latin typeface="Century Schoolbook" pitchFamily="18" charset="0"/>
              </a:rPr>
              <a:t>5. Фасовщики </a:t>
            </a:r>
          </a:p>
          <a:p>
            <a:r>
              <a:rPr lang="ru-RU" sz="1400" b="1" dirty="0" smtClean="0">
                <a:latin typeface="Century Schoolbook" pitchFamily="18" charset="0"/>
              </a:rPr>
              <a:t>Подготовка и ход деятельности. </a:t>
            </a:r>
            <a:r>
              <a:rPr lang="ru-RU" sz="1400" dirty="0" smtClean="0">
                <a:latin typeface="Century Schoolbook" pitchFamily="18" charset="0"/>
              </a:rPr>
              <a:t>Выбираем с детьми место, где будет размещено игровое поле. После того как определились с местом расположения, необходимо нанести </a:t>
            </a:r>
            <a:r>
              <a:rPr lang="ru-RU" sz="1400" dirty="0" err="1" smtClean="0">
                <a:latin typeface="Century Schoolbook" pitchFamily="18" charset="0"/>
              </a:rPr>
              <a:t>изолентой</a:t>
            </a:r>
            <a:r>
              <a:rPr lang="ru-RU" sz="1400" dirty="0" smtClean="0">
                <a:latin typeface="Century Schoolbook" pitchFamily="18" charset="0"/>
              </a:rPr>
              <a:t> или малярным скотчем контуры различных геометрических фигур. Затем делим детей на 2–4 команды и даем задание.</a:t>
            </a:r>
          </a:p>
          <a:p>
            <a:r>
              <a:rPr lang="ru-RU" sz="1400" b="1" dirty="0" smtClean="0">
                <a:latin typeface="Century Schoolbook" pitchFamily="18" charset="0"/>
              </a:rPr>
              <a:t>Примерные задания: </a:t>
            </a:r>
            <a:r>
              <a:rPr lang="ru-RU" sz="1400" dirty="0" smtClean="0">
                <a:latin typeface="Century Schoolbook" pitchFamily="18" charset="0"/>
              </a:rPr>
              <a:t>Рассортировать детали по цвету, рассортировать четные и нечетные цифры, рассортировать гласные и согласные буквы и т. д. </a:t>
            </a:r>
          </a:p>
          <a:p>
            <a:r>
              <a:rPr lang="ru-RU" sz="1400" b="1" dirty="0" smtClean="0">
                <a:latin typeface="Century Schoolbook" pitchFamily="18" charset="0"/>
              </a:rPr>
              <a:t>Рекомендации. </a:t>
            </a:r>
            <a:r>
              <a:rPr lang="ru-RU" sz="1400" dirty="0" smtClean="0">
                <a:latin typeface="Century Schoolbook" pitchFamily="18" charset="0"/>
              </a:rPr>
              <a:t>Способствует закреплению названий геометрических фигур, букв и цифр и др. в зависимости от наполняемости дидактическим материалом (картинки с изображениями), которые можно подбирать в соответствии с интересом детей или тематическим планированием.</a:t>
            </a:r>
            <a:endParaRPr lang="ru-RU" sz="1400" dirty="0">
              <a:latin typeface="Century Schoolbook" pitchFamily="18" charset="0"/>
            </a:endParaRPr>
          </a:p>
        </p:txBody>
      </p:sp>
      <p:sp>
        <p:nvSpPr>
          <p:cNvPr id="5" name="Прямоугольник 4"/>
          <p:cNvSpPr/>
          <p:nvPr/>
        </p:nvSpPr>
        <p:spPr>
          <a:xfrm>
            <a:off x="1428736" y="4786314"/>
            <a:ext cx="1643074" cy="857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6" name="Равнобедренный треугольник 5"/>
          <p:cNvSpPr/>
          <p:nvPr/>
        </p:nvSpPr>
        <p:spPr>
          <a:xfrm>
            <a:off x="4000504" y="4643438"/>
            <a:ext cx="1428760" cy="1500198"/>
          </a:xfrm>
          <a:prstGeom prst="triangl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7" name="Овал 6"/>
          <p:cNvSpPr/>
          <p:nvPr/>
        </p:nvSpPr>
        <p:spPr>
          <a:xfrm>
            <a:off x="1214422" y="6429388"/>
            <a:ext cx="1928826" cy="121444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8" name="Блок-схема: узел 7"/>
          <p:cNvSpPr/>
          <p:nvPr/>
        </p:nvSpPr>
        <p:spPr>
          <a:xfrm>
            <a:off x="4143380" y="6715140"/>
            <a:ext cx="1000132" cy="1000132"/>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142976"/>
            <a:ext cx="5429288" cy="2031325"/>
          </a:xfrm>
          <a:prstGeom prst="rect">
            <a:avLst/>
          </a:prstGeom>
        </p:spPr>
        <p:txBody>
          <a:bodyPr wrap="square">
            <a:spAutoFit/>
          </a:bodyPr>
          <a:lstStyle/>
          <a:p>
            <a:pPr algn="ctr"/>
            <a:r>
              <a:rPr lang="ru-RU" sz="1400" b="1" dirty="0" smtClean="0">
                <a:latin typeface="Century Schoolbook" pitchFamily="18" charset="0"/>
              </a:rPr>
              <a:t>6. Дороги </a:t>
            </a:r>
          </a:p>
          <a:p>
            <a:pPr algn="just"/>
            <a:r>
              <a:rPr lang="ru-RU" sz="1400" b="1" dirty="0" smtClean="0">
                <a:latin typeface="Century Schoolbook" pitchFamily="18" charset="0"/>
              </a:rPr>
              <a:t>Подготовка и ход деятельности. </a:t>
            </a:r>
            <a:r>
              <a:rPr lang="ru-RU" sz="1400" dirty="0" smtClean="0">
                <a:latin typeface="Century Schoolbook" pitchFamily="18" charset="0"/>
              </a:rPr>
              <a:t>Выбираем с детьми место, где будет размещено игровое поле. Малярный скотч 49 клеим так, чтобы образовались линии дорог и перекрестки. Фломастером дети наносят на скотче разделительную линию. На одной из дорог можно отметить расстояние, обозначив цифрами 1,2,3, а потом устраивать гонки и узнавать, кто проехал дальше всех. Не забываем вспоминать правила дорожного движения.</a:t>
            </a:r>
            <a:endParaRPr lang="ru-RU" sz="1400" dirty="0">
              <a:latin typeface="Century Schoolbook" pitchFamily="18" charset="0"/>
            </a:endParaRPr>
          </a:p>
        </p:txBody>
      </p:sp>
      <p:sp>
        <p:nvSpPr>
          <p:cNvPr id="4" name="Прямоугольник 3"/>
          <p:cNvSpPr/>
          <p:nvPr/>
        </p:nvSpPr>
        <p:spPr>
          <a:xfrm>
            <a:off x="1214422" y="3500430"/>
            <a:ext cx="1214446" cy="44291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cxnSp>
        <p:nvCxnSpPr>
          <p:cNvPr id="8" name="Прямая соединительная линия 7"/>
          <p:cNvCxnSpPr>
            <a:stCxn id="4" idx="0"/>
            <a:endCxn id="4" idx="0"/>
          </p:cNvCxnSpPr>
          <p:nvPr/>
        </p:nvCxnSpPr>
        <p:spPr>
          <a:xfrm rot="5400000" flipH="1" flipV="1">
            <a:off x="1821645" y="350043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1535893" y="7536677"/>
            <a:ext cx="500066" cy="1588"/>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p:nvPr/>
        </p:nvCxnSpPr>
        <p:spPr>
          <a:xfrm rot="5400000">
            <a:off x="1536687" y="6821503"/>
            <a:ext cx="500066" cy="1588"/>
          </a:xfrm>
          <a:prstGeom prst="line">
            <a:avLst/>
          </a:prstGeom>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rot="5400000">
            <a:off x="1536687" y="6107123"/>
            <a:ext cx="500066" cy="1588"/>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rot="5400000">
            <a:off x="1536687" y="5392743"/>
            <a:ext cx="500066" cy="1588"/>
          </a:xfrm>
          <a:prstGeom prst="line">
            <a:avLst/>
          </a:prstGeom>
        </p:spPr>
        <p:style>
          <a:lnRef idx="3">
            <a:schemeClr val="dk1"/>
          </a:lnRef>
          <a:fillRef idx="0">
            <a:schemeClr val="dk1"/>
          </a:fillRef>
          <a:effectRef idx="2">
            <a:schemeClr val="dk1"/>
          </a:effectRef>
          <a:fontRef idx="minor">
            <a:schemeClr val="tx1"/>
          </a:fontRef>
        </p:style>
      </p:cxnSp>
      <p:cxnSp>
        <p:nvCxnSpPr>
          <p:cNvPr id="14" name="Прямая соединительная линия 13"/>
          <p:cNvCxnSpPr/>
          <p:nvPr/>
        </p:nvCxnSpPr>
        <p:spPr>
          <a:xfrm rot="5400000">
            <a:off x="1536687" y="4606925"/>
            <a:ext cx="500066" cy="1588"/>
          </a:xfrm>
          <a:prstGeom prst="line">
            <a:avLst/>
          </a:prstGeom>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p:cNvCxnSpPr/>
          <p:nvPr/>
        </p:nvCxnSpPr>
        <p:spPr>
          <a:xfrm rot="5400000">
            <a:off x="1536687" y="3892545"/>
            <a:ext cx="500066" cy="1588"/>
          </a:xfrm>
          <a:prstGeom prst="line">
            <a:avLst/>
          </a:prstGeom>
        </p:spPr>
        <p:style>
          <a:lnRef idx="3">
            <a:schemeClr val="dk1"/>
          </a:lnRef>
          <a:fillRef idx="0">
            <a:schemeClr val="dk1"/>
          </a:fillRef>
          <a:effectRef idx="2">
            <a:schemeClr val="dk1"/>
          </a:effectRef>
          <a:fontRef idx="minor">
            <a:schemeClr val="tx1"/>
          </a:fontRef>
        </p:style>
      </p:cxnSp>
      <p:pic>
        <p:nvPicPr>
          <p:cNvPr id="28674" name="Picture 2" descr="https://kartinkin.net/uploads/posts/2022-12/1670452028_17-kartinkin-net-p-kartinki-mashinok-dlya-detei-krasivo-17.png"/>
          <p:cNvPicPr>
            <a:picLocks noChangeAspect="1" noChangeArrowheads="1"/>
          </p:cNvPicPr>
          <p:nvPr/>
        </p:nvPicPr>
        <p:blipFill>
          <a:blip r:embed="rId3" cstate="print"/>
          <a:srcRect/>
          <a:stretch>
            <a:fillRect/>
          </a:stretch>
        </p:blipFill>
        <p:spPr bwMode="auto">
          <a:xfrm>
            <a:off x="3071810" y="6357950"/>
            <a:ext cx="2500330" cy="150635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80" y="3357554"/>
            <a:ext cx="5853350" cy="1938992"/>
          </a:xfrm>
          <a:prstGeom prst="rect">
            <a:avLst/>
          </a:prstGeom>
          <a:noFill/>
        </p:spPr>
        <p:txBody>
          <a:bodyPr wrap="square" lIns="91440" tIns="45720" rIns="91440" bIns="45720">
            <a:spAutoFit/>
          </a:bodyPr>
          <a:lstStyle/>
          <a:p>
            <a:pPr algn="ctr"/>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Поверхность пола, ты так безгранична! </a:t>
            </a:r>
          </a:p>
          <a:p>
            <a:pPr algn="ctr"/>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Использовать тебя вполне логично. </a:t>
            </a:r>
          </a:p>
          <a:p>
            <a:pPr algn="ctr"/>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Придумывай, рисуй, играй, </a:t>
            </a:r>
          </a:p>
          <a:p>
            <a:pPr algn="ctr"/>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Себя и друга развивай!</a:t>
            </a:r>
            <a:endPar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pic>
        <p:nvPicPr>
          <p:cNvPr id="1028" name="Picture 4" descr="https://lisa.ru/wp-content/uploads/2017/07/HiRes_ShutterStock_Fotodom.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43050" y="6072198"/>
            <a:ext cx="3405583" cy="231931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80" y="3357554"/>
            <a:ext cx="5853350" cy="1015663"/>
          </a:xfrm>
          <a:prstGeom prst="rect">
            <a:avLst/>
          </a:prstGeom>
          <a:noFill/>
        </p:spPr>
        <p:txBody>
          <a:bodyPr wrap="square" lIns="91440" tIns="45720" rIns="91440" bIns="45720">
            <a:spAutoFit/>
          </a:bodyPr>
          <a:lstStyle/>
          <a:p>
            <a:pPr algn="ctr"/>
            <a:endPar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a:p>
            <a:pPr algn="ctr"/>
            <a:endPar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a:p>
            <a:pPr algn="ctr"/>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СПАСИБО ЗА ВНИМАНИЕ!</a:t>
            </a:r>
            <a:endParaRPr lang="ru-RU" sz="2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Прямоугольник 4"/>
          <p:cNvSpPr/>
          <p:nvPr/>
        </p:nvSpPr>
        <p:spPr>
          <a:xfrm>
            <a:off x="857232" y="1071538"/>
            <a:ext cx="5281822" cy="923330"/>
          </a:xfrm>
          <a:prstGeom prst="rect">
            <a:avLst/>
          </a:prstGeom>
          <a:noFill/>
        </p:spPr>
        <p:txBody>
          <a:bodyPr wrap="square" lIns="91440" tIns="45720" rIns="91440" bIns="45720">
            <a:spAutoFit/>
          </a:bodyPr>
          <a:lstStyle/>
          <a:p>
            <a:pPr marL="457200" indent="-45720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1. Напольные игры с </a:t>
            </a:r>
          </a:p>
          <a:p>
            <a:pPr marL="457200" indent="-45720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использованием готовых игровых полей</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6" name="Прямоугольник 5"/>
          <p:cNvSpPr/>
          <p:nvPr/>
        </p:nvSpPr>
        <p:spPr>
          <a:xfrm>
            <a:off x="785794" y="2143108"/>
            <a:ext cx="5357850" cy="2308324"/>
          </a:xfrm>
          <a:prstGeom prst="rect">
            <a:avLst/>
          </a:prstGeom>
        </p:spPr>
        <p:txBody>
          <a:bodyPr wrap="square">
            <a:spAutoFit/>
          </a:bodyPr>
          <a:lstStyle/>
          <a:p>
            <a:pPr algn="ctr"/>
            <a:r>
              <a:rPr lang="ru-RU" sz="1600" b="1" dirty="0" smtClean="0">
                <a:latin typeface="Century Schoolbook" pitchFamily="18" charset="0"/>
              </a:rPr>
              <a:t>Игровое поле «Квадраты» </a:t>
            </a:r>
          </a:p>
          <a:p>
            <a:pPr algn="just"/>
            <a:r>
              <a:rPr lang="ru-RU" sz="1600" b="1" dirty="0" smtClean="0">
                <a:latin typeface="Century Schoolbook" pitchFamily="18" charset="0"/>
              </a:rPr>
              <a:t>Описание. </a:t>
            </a:r>
            <a:r>
              <a:rPr lang="ru-RU" sz="1600" dirty="0" smtClean="0">
                <a:latin typeface="Century Schoolbook" pitchFamily="18" charset="0"/>
              </a:rPr>
              <a:t>Игровое поле представляет собой большой прямоугольник, рекомендуемый размер которого 1,8 на 2,8. Данный прямоугольник составлен 24 квадратами. Если в игре участвует меньшее количество детей, игровое поле можно сложить. Удобно, если в арсенале несколько таких игровых полей, тогда их можно объединить, когда детей больше.</a:t>
            </a:r>
            <a:endParaRPr lang="ru-RU" sz="1600" dirty="0">
              <a:latin typeface="Century Schoolbook" pitchFamily="18" charset="0"/>
            </a:endParaRPr>
          </a:p>
        </p:txBody>
      </p:sp>
      <p:pic>
        <p:nvPicPr>
          <p:cNvPr id="15362" name="Picture 2" descr="C:\Users\1\Desktop\1,4 на 1,2\1,4 на 1,2.JPG"/>
          <p:cNvPicPr>
            <a:picLocks noChangeAspect="1" noChangeArrowheads="1"/>
          </p:cNvPicPr>
          <p:nvPr/>
        </p:nvPicPr>
        <p:blipFill>
          <a:blip r:embed="rId3" cstate="print"/>
          <a:srcRect/>
          <a:stretch>
            <a:fillRect/>
          </a:stretch>
        </p:blipFill>
        <p:spPr bwMode="auto">
          <a:xfrm>
            <a:off x="2428868" y="6286512"/>
            <a:ext cx="2071702" cy="1775648"/>
          </a:xfrm>
          <a:prstGeom prst="rect">
            <a:avLst/>
          </a:prstGeom>
          <a:noFill/>
        </p:spPr>
      </p:pic>
      <p:pic>
        <p:nvPicPr>
          <p:cNvPr id="8" name="Picture 2" descr="C:\Users\1\Desktop\1,4 на 1,2\1,4 на 1,2.JPG"/>
          <p:cNvPicPr>
            <a:picLocks noChangeAspect="1" noChangeArrowheads="1"/>
          </p:cNvPicPr>
          <p:nvPr/>
        </p:nvPicPr>
        <p:blipFill>
          <a:blip r:embed="rId4" cstate="print"/>
          <a:srcRect/>
          <a:stretch>
            <a:fillRect/>
          </a:stretch>
        </p:blipFill>
        <p:spPr bwMode="auto">
          <a:xfrm>
            <a:off x="2428868" y="4643438"/>
            <a:ext cx="2071702" cy="171441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9" name="Прямоугольник 8"/>
          <p:cNvSpPr/>
          <p:nvPr/>
        </p:nvSpPr>
        <p:spPr>
          <a:xfrm>
            <a:off x="357166" y="1071538"/>
            <a:ext cx="5786478" cy="5262979"/>
          </a:xfrm>
          <a:prstGeom prst="rect">
            <a:avLst/>
          </a:prstGeom>
        </p:spPr>
        <p:txBody>
          <a:bodyPr wrap="square">
            <a:spAutoFit/>
          </a:bodyPr>
          <a:lstStyle/>
          <a:p>
            <a:pPr marL="342900" indent="-342900" algn="ctr"/>
            <a:r>
              <a:rPr lang="ru-RU" sz="1400" b="1" dirty="0" smtClean="0">
                <a:latin typeface="Century Schoolbook" pitchFamily="18" charset="0"/>
              </a:rPr>
              <a:t>1. «Лишний в ряду» </a:t>
            </a:r>
          </a:p>
          <a:p>
            <a:pPr marL="342900" indent="-342900" algn="just"/>
            <a:r>
              <a:rPr lang="ru-RU" sz="1400" b="1" dirty="0" smtClean="0">
                <a:latin typeface="Century Schoolbook" pitchFamily="18" charset="0"/>
              </a:rPr>
              <a:t>       Подготовка и ход деятельности. </a:t>
            </a:r>
            <a:r>
              <a:rPr lang="ru-RU" sz="1400" dirty="0" smtClean="0">
                <a:latin typeface="Century Schoolbook" pitchFamily="18" charset="0"/>
              </a:rPr>
              <a:t>В квадратах на игровом поле разложены карточки с изображением чего-то или кого-то. Необходимо в каждом ряду определить наиболее существенный признак, общий для всех объектов, кроме одного. Играющие по очереди прыгают в квадраты с изображением лишнего объекта, поднимают карточку и объясняют свой выбор. </a:t>
            </a:r>
          </a:p>
          <a:p>
            <a:pPr marL="342900" indent="-342900" algn="just"/>
            <a:r>
              <a:rPr lang="ru-RU" sz="1400" dirty="0" smtClean="0">
                <a:latin typeface="Century Schoolbook" pitchFamily="18" charset="0"/>
              </a:rPr>
              <a:t>	</a:t>
            </a:r>
            <a:r>
              <a:rPr lang="ru-RU" sz="1400" b="1" dirty="0" smtClean="0">
                <a:latin typeface="Century Schoolbook" pitchFamily="18" charset="0"/>
              </a:rPr>
              <a:t>Пример изображений в ряду. </a:t>
            </a:r>
            <a:r>
              <a:rPr lang="ru-RU" sz="1400" dirty="0" smtClean="0">
                <a:latin typeface="Century Schoolbook" pitchFamily="18" charset="0"/>
              </a:rPr>
              <a:t>Диван, кровать, чашка, кресло. </a:t>
            </a:r>
          </a:p>
          <a:p>
            <a:pPr marL="342900" indent="-342900" algn="just"/>
            <a:r>
              <a:rPr lang="ru-RU" sz="1400" b="1" dirty="0" smtClean="0">
                <a:latin typeface="Century Schoolbook" pitchFamily="18" charset="0"/>
              </a:rPr>
              <a:t>	Пример ответа. </a:t>
            </a:r>
            <a:r>
              <a:rPr lang="ru-RU" sz="1400" dirty="0" smtClean="0">
                <a:latin typeface="Century Schoolbook" pitchFamily="18" charset="0"/>
              </a:rPr>
              <a:t>Лишняя в этом ряду кружка, поскольку диван, кровать, стул, кресло – мебель, кружка – посуда. </a:t>
            </a:r>
          </a:p>
          <a:p>
            <a:pPr marL="342900" indent="-342900" algn="just"/>
            <a:r>
              <a:rPr lang="ru-RU" sz="1400" dirty="0" smtClean="0">
                <a:latin typeface="Century Schoolbook" pitchFamily="18" charset="0"/>
              </a:rPr>
              <a:t>	</a:t>
            </a:r>
            <a:r>
              <a:rPr lang="ru-RU" sz="1400" b="1" dirty="0" smtClean="0">
                <a:latin typeface="Century Schoolbook" pitchFamily="18" charset="0"/>
              </a:rPr>
              <a:t>Рекомендации. </a:t>
            </a:r>
            <a:r>
              <a:rPr lang="ru-RU" sz="1400" dirty="0" smtClean="0">
                <a:latin typeface="Century Schoolbook" pitchFamily="18" charset="0"/>
              </a:rPr>
              <a:t>Игру можно использовать для закрепления у детей обобщающих понятий. Она помогает развивать логическое мышление, внимание плюс прыжковые нагрузки, которые оказывают общеукрепляющее воздействие на организм в целом. Дидактический материал (картинки с изображениями) можно подбирать в соответствии с интересом детей или тематическим планированием. Увеличить количество участников можно, поменяв расположение карточек, рассматривая ряд либо по горизонтали, либо по вертикали. Если в игре участвует вся группа, то педагог меняет или добавляет карточки с изображениями.</a:t>
            </a:r>
            <a:endParaRPr lang="ru-RU" sz="1400" dirty="0">
              <a:latin typeface="Century Schoolbook" pitchFamily="18" charset="0"/>
            </a:endParaRPr>
          </a:p>
        </p:txBody>
      </p:sp>
      <p:pic>
        <p:nvPicPr>
          <p:cNvPr id="10" name="Picture 2" descr="C:\Users\1\Desktop\1,4 на 1,2\1,4 на 1,2.JPG"/>
          <p:cNvPicPr>
            <a:picLocks noChangeAspect="1" noChangeArrowheads="1"/>
          </p:cNvPicPr>
          <p:nvPr/>
        </p:nvPicPr>
        <p:blipFill>
          <a:blip r:embed="rId3" cstate="print"/>
          <a:srcRect/>
          <a:stretch>
            <a:fillRect/>
          </a:stretch>
        </p:blipFill>
        <p:spPr bwMode="auto">
          <a:xfrm>
            <a:off x="2000240" y="6500826"/>
            <a:ext cx="2000264" cy="1655300"/>
          </a:xfrm>
          <a:prstGeom prst="rect">
            <a:avLst/>
          </a:prstGeom>
          <a:noFill/>
        </p:spPr>
      </p:pic>
      <p:pic>
        <p:nvPicPr>
          <p:cNvPr id="11" name="Picture 2" descr="C:\Users\1\Desktop\1,4 на 1,2\1,4 на 1,2.JPG"/>
          <p:cNvPicPr>
            <a:picLocks noChangeAspect="1" noChangeArrowheads="1"/>
          </p:cNvPicPr>
          <p:nvPr/>
        </p:nvPicPr>
        <p:blipFill>
          <a:blip r:embed="rId4" cstate="print"/>
          <a:srcRect l="65517"/>
          <a:stretch>
            <a:fillRect/>
          </a:stretch>
        </p:blipFill>
        <p:spPr bwMode="auto">
          <a:xfrm>
            <a:off x="3929066" y="6500826"/>
            <a:ext cx="691821" cy="1643074"/>
          </a:xfrm>
          <a:prstGeom prst="rect">
            <a:avLst/>
          </a:prstGeom>
          <a:noFill/>
        </p:spPr>
      </p:pic>
      <p:pic>
        <p:nvPicPr>
          <p:cNvPr id="22530" name="Picture 2" descr="https://kartinkin.net/uploads/posts/2022-12/1670474346_27-kartinkin-net-p-kartinka-kruzhka-dlya-detei-oboi-38.png"/>
          <p:cNvPicPr>
            <a:picLocks noChangeAspect="1" noChangeArrowheads="1"/>
          </p:cNvPicPr>
          <p:nvPr/>
        </p:nvPicPr>
        <p:blipFill>
          <a:blip r:embed="rId5" cstate="print"/>
          <a:srcRect/>
          <a:stretch>
            <a:fillRect/>
          </a:stretch>
        </p:blipFill>
        <p:spPr bwMode="auto">
          <a:xfrm>
            <a:off x="2071678" y="6643702"/>
            <a:ext cx="493641" cy="285752"/>
          </a:xfrm>
          <a:prstGeom prst="rect">
            <a:avLst/>
          </a:prstGeom>
          <a:noFill/>
        </p:spPr>
      </p:pic>
      <p:sp>
        <p:nvSpPr>
          <p:cNvPr id="22532" name="AutoShape 4" descr="https://pro-dachnikov.com/uploads/posts/2023-01/1673743526_pro-dachnikov-com-p-divan-krovat-foto-ramka-video-urok-3.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4" name="AutoShape 6" descr="https://pro-dachnikov.com/uploads/posts/2023-01/1673743526_pro-dachnikov-com-p-divan-krovat-foto-ramka-video-urok-3.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8" name="Picture 10" descr="https://adonius.club/uploads/posts/2022-01/1642850762_1-adonius-club-p-krovat-na-prozrachnom-fone-1.png"/>
          <p:cNvPicPr>
            <a:picLocks noChangeAspect="1" noChangeArrowheads="1"/>
          </p:cNvPicPr>
          <p:nvPr/>
        </p:nvPicPr>
        <p:blipFill>
          <a:blip r:embed="rId6" cstate="print"/>
          <a:srcRect/>
          <a:stretch>
            <a:fillRect/>
          </a:stretch>
        </p:blipFill>
        <p:spPr bwMode="auto">
          <a:xfrm>
            <a:off x="2714620" y="6643702"/>
            <a:ext cx="571504" cy="375429"/>
          </a:xfrm>
          <a:prstGeom prst="rect">
            <a:avLst/>
          </a:prstGeom>
          <a:noFill/>
        </p:spPr>
      </p:pic>
      <p:pic>
        <p:nvPicPr>
          <p:cNvPr id="22542" name="Picture 14" descr="https://i2.wp.com/starwars-galaxy.ru/800/600/https/www.pinclipart.com/picdir/big/26-264774_futuristic-chair-png-www-imgkid-com-the-image.png"/>
          <p:cNvPicPr>
            <a:picLocks noChangeAspect="1" noChangeArrowheads="1"/>
          </p:cNvPicPr>
          <p:nvPr/>
        </p:nvPicPr>
        <p:blipFill>
          <a:blip r:embed="rId7" cstate="print"/>
          <a:srcRect/>
          <a:stretch>
            <a:fillRect/>
          </a:stretch>
        </p:blipFill>
        <p:spPr bwMode="auto">
          <a:xfrm>
            <a:off x="3429000" y="6572264"/>
            <a:ext cx="357190" cy="426515"/>
          </a:xfrm>
          <a:prstGeom prst="rect">
            <a:avLst/>
          </a:prstGeom>
          <a:noFill/>
        </p:spPr>
      </p:pic>
      <p:sp>
        <p:nvSpPr>
          <p:cNvPr id="22544" name="AutoShape 16" descr="https://phonoteka.org/uploads/posts/2022-09/thumbs/1663868573_37-phonoteka-org-p-kreslo-bez-fona-vkontakte-65.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6" name="AutoShape 18" descr="https://pro-dachnikov.com/uploads/posts/2023-01/1674078896_pro-dachnikov-com-p-kreslo-foto-risunok-66.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8" name="AutoShape 20" descr="https://pro-dachnikov.com/uploads/posts/2023-01/1674078896_pro-dachnikov-com-p-kreslo-foto-risunok-66.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50" name="Picture 22" descr="https://3mu.ru/wp-content/uploads/2016/03/kreslo-na-prozrachnom-fone.png"/>
          <p:cNvPicPr>
            <a:picLocks noChangeAspect="1" noChangeArrowheads="1"/>
          </p:cNvPicPr>
          <p:nvPr/>
        </p:nvPicPr>
        <p:blipFill>
          <a:blip r:embed="rId8" cstate="print"/>
          <a:srcRect/>
          <a:stretch>
            <a:fillRect/>
          </a:stretch>
        </p:blipFill>
        <p:spPr bwMode="auto">
          <a:xfrm>
            <a:off x="4071942" y="6643702"/>
            <a:ext cx="386316" cy="3793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71538"/>
            <a:ext cx="5429288" cy="4185761"/>
          </a:xfrm>
          <a:prstGeom prst="rect">
            <a:avLst/>
          </a:prstGeom>
        </p:spPr>
        <p:txBody>
          <a:bodyPr wrap="square">
            <a:spAutoFit/>
          </a:bodyPr>
          <a:lstStyle/>
          <a:p>
            <a:pPr algn="ctr"/>
            <a:r>
              <a:rPr lang="ru-RU" sz="1400" b="1" dirty="0" smtClean="0">
                <a:latin typeface="Century Schoolbook" pitchFamily="18" charset="0"/>
              </a:rPr>
              <a:t>2. «Чего не хватает?»</a:t>
            </a:r>
          </a:p>
          <a:p>
            <a:r>
              <a:rPr lang="ru-RU" sz="1400" b="1" dirty="0" smtClean="0">
                <a:latin typeface="Century Schoolbook" pitchFamily="18" charset="0"/>
              </a:rPr>
              <a:t>Подготовка и ход деятельности. </a:t>
            </a:r>
            <a:r>
              <a:rPr lang="ru-RU" sz="1400" dirty="0" smtClean="0">
                <a:latin typeface="Century Schoolbook" pitchFamily="18" charset="0"/>
              </a:rPr>
              <a:t>Часть квадратов на игровом поле заполнены карточками с изображением объектов, часть – пустые. Необходимо в каждом ряду закрыть пустой квадрат, подобрав недостающую картинку. Играющие дети по очереди подходят к пустому квадрату и заполняют его, подобрав недостающую картинку. Затем предлагаем им прошагать по квадратам с таким же изображением.</a:t>
            </a:r>
          </a:p>
          <a:p>
            <a:r>
              <a:rPr lang="ru-RU" sz="1400" b="1" dirty="0" smtClean="0">
                <a:latin typeface="Century Schoolbook" pitchFamily="18" charset="0"/>
              </a:rPr>
              <a:t>Рекомендации. </a:t>
            </a:r>
            <a:r>
              <a:rPr lang="ru-RU" sz="1400" dirty="0" smtClean="0">
                <a:latin typeface="Century Schoolbook" pitchFamily="18" charset="0"/>
              </a:rPr>
              <a:t>Предложенная игра развивает логическое мышление, учит анализировать, а ходьба в значительной степени способствует удовлетворению потребности организма в движении. Дидактический материал можно подбирать в соответствии с интересом детей или тематическим планированием. Для игры используется игровое поле в сложенном виде. Если в игре участвует вся группа, то педагог меняет или добавляет карточки с изображениями. </a:t>
            </a:r>
          </a:p>
          <a:p>
            <a:endParaRPr lang="ru-RU" sz="1400" dirty="0" smtClean="0">
              <a:latin typeface="Century Schoolbook" pitchFamily="18" charset="0"/>
            </a:endParaRPr>
          </a:p>
        </p:txBody>
      </p:sp>
      <p:pic>
        <p:nvPicPr>
          <p:cNvPr id="5" name="Picture 2" descr="C:\Users\1\Desktop\1,4 на 1,2\1,4 на 1,2.JPG"/>
          <p:cNvPicPr>
            <a:picLocks noChangeAspect="1" noChangeArrowheads="1"/>
          </p:cNvPicPr>
          <p:nvPr/>
        </p:nvPicPr>
        <p:blipFill>
          <a:blip r:embed="rId3" cstate="print"/>
          <a:srcRect/>
          <a:stretch>
            <a:fillRect/>
          </a:stretch>
        </p:blipFill>
        <p:spPr bwMode="auto">
          <a:xfrm>
            <a:off x="1357298" y="5357818"/>
            <a:ext cx="3286148" cy="2719422"/>
          </a:xfrm>
          <a:prstGeom prst="rect">
            <a:avLst/>
          </a:prstGeom>
          <a:noFill/>
        </p:spPr>
      </p:pic>
      <p:sp>
        <p:nvSpPr>
          <p:cNvPr id="6" name="Равнобедренный треугольник 5"/>
          <p:cNvSpPr/>
          <p:nvPr/>
        </p:nvSpPr>
        <p:spPr>
          <a:xfrm>
            <a:off x="1785926" y="5572132"/>
            <a:ext cx="428628" cy="571504"/>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 name="Прямоугольник 6"/>
          <p:cNvSpPr/>
          <p:nvPr/>
        </p:nvSpPr>
        <p:spPr>
          <a:xfrm>
            <a:off x="2643182" y="5643570"/>
            <a:ext cx="714380" cy="42862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8" name="Шестиугольник 7"/>
          <p:cNvSpPr/>
          <p:nvPr/>
        </p:nvSpPr>
        <p:spPr>
          <a:xfrm>
            <a:off x="3786190" y="5572132"/>
            <a:ext cx="642942" cy="571504"/>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9" name="Picture 2" descr="C:\Users\1\Desktop\1,4 на 1,2\1,4 на 1,2.JPG"/>
          <p:cNvPicPr>
            <a:picLocks noChangeAspect="1" noChangeArrowheads="1"/>
          </p:cNvPicPr>
          <p:nvPr/>
        </p:nvPicPr>
        <p:blipFill>
          <a:blip r:embed="rId4" cstate="print"/>
          <a:srcRect l="65517"/>
          <a:stretch>
            <a:fillRect/>
          </a:stretch>
        </p:blipFill>
        <p:spPr bwMode="auto">
          <a:xfrm>
            <a:off x="4572008" y="5357818"/>
            <a:ext cx="1143008" cy="2714644"/>
          </a:xfrm>
          <a:prstGeom prst="rect">
            <a:avLst/>
          </a:prstGeom>
          <a:noFill/>
        </p:spPr>
      </p:pic>
      <p:sp>
        <p:nvSpPr>
          <p:cNvPr id="10" name="Равнобедренный треугольник 9"/>
          <p:cNvSpPr/>
          <p:nvPr/>
        </p:nvSpPr>
        <p:spPr>
          <a:xfrm>
            <a:off x="2786058" y="6429388"/>
            <a:ext cx="500066" cy="571504"/>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1" name="Блок-схема: узел 10"/>
          <p:cNvSpPr/>
          <p:nvPr/>
        </p:nvSpPr>
        <p:spPr>
          <a:xfrm>
            <a:off x="3786190" y="6429388"/>
            <a:ext cx="571504" cy="571504"/>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2" name="Прямоугольник 11"/>
          <p:cNvSpPr/>
          <p:nvPr/>
        </p:nvSpPr>
        <p:spPr>
          <a:xfrm>
            <a:off x="1643050" y="7358082"/>
            <a:ext cx="714380" cy="42862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13" name="Блок-схема: узел 12"/>
          <p:cNvSpPr/>
          <p:nvPr/>
        </p:nvSpPr>
        <p:spPr>
          <a:xfrm>
            <a:off x="2714620" y="7286644"/>
            <a:ext cx="571504" cy="571504"/>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4" name="Шестиугольник 13"/>
          <p:cNvSpPr/>
          <p:nvPr/>
        </p:nvSpPr>
        <p:spPr>
          <a:xfrm>
            <a:off x="4786322" y="7286644"/>
            <a:ext cx="642942" cy="571504"/>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71538"/>
            <a:ext cx="5429288" cy="4185761"/>
          </a:xfrm>
          <a:prstGeom prst="rect">
            <a:avLst/>
          </a:prstGeom>
        </p:spPr>
        <p:txBody>
          <a:bodyPr wrap="square">
            <a:spAutoFit/>
          </a:bodyPr>
          <a:lstStyle/>
          <a:p>
            <a:pPr algn="ctr"/>
            <a:r>
              <a:rPr lang="ru-RU" sz="1400" b="1" dirty="0" smtClean="0">
                <a:latin typeface="Century Schoolbook" pitchFamily="18" charset="0"/>
              </a:rPr>
              <a:t>3. «Пройди лабиринт» </a:t>
            </a:r>
          </a:p>
          <a:p>
            <a:pPr algn="just"/>
            <a:r>
              <a:rPr lang="ru-RU" sz="1400" b="1" dirty="0" smtClean="0">
                <a:latin typeface="Century Schoolbook" pitchFamily="18" charset="0"/>
              </a:rPr>
              <a:t>Подготовка и ход деятельности. </a:t>
            </a:r>
            <a:r>
              <a:rPr lang="ru-RU" sz="1400" dirty="0" smtClean="0">
                <a:latin typeface="Century Schoolbook" pitchFamily="18" charset="0"/>
              </a:rPr>
              <a:t>В квадратах на игровом поле разложены карточки с изображением задуманных символов (в нашем случае – буквы). Необходимо пройти по дорожке из одинаковых символов и найти выход. Игроки по очереди проходят лабиринт.</a:t>
            </a:r>
          </a:p>
          <a:p>
            <a:pPr algn="just"/>
            <a:r>
              <a:rPr lang="ru-RU" sz="1400" b="1" dirty="0" smtClean="0">
                <a:latin typeface="Century Schoolbook" pitchFamily="18" charset="0"/>
              </a:rPr>
              <a:t>Рекомендации. </a:t>
            </a:r>
            <a:r>
              <a:rPr lang="ru-RU" sz="1400" dirty="0" smtClean="0">
                <a:latin typeface="Century Schoolbook" pitchFamily="18" charset="0"/>
              </a:rPr>
              <a:t>В данном игровом упражнении можно использовать буквенные символы, цифровые, а также различные изображения. Дидактический материал (картинки с изображениями) можно подбирать в соответствии с интересом детей или тематическим планированием. Стоит отметить, что для удобства карточки выполняются небольшого размера, также задуманные символы можно нарисовать цветными карандашами или фломастерами на водной основе, так как они легко смываются с игрового поля. Задание способствует развитию внимания, мышления, а еще ребенок двигается. Предложенный маршрут можно пройти, </a:t>
            </a:r>
            <a:r>
              <a:rPr lang="ru-RU" sz="1400" dirty="0" err="1" smtClean="0">
                <a:latin typeface="Century Schoolbook" pitchFamily="18" charset="0"/>
              </a:rPr>
              <a:t>пропрыгать</a:t>
            </a:r>
            <a:r>
              <a:rPr lang="ru-RU" sz="1400" dirty="0" smtClean="0">
                <a:latin typeface="Century Schoolbook" pitchFamily="18" charset="0"/>
              </a:rPr>
              <a:t> на двух ногах, на одной ноге, на носочках и т. д. </a:t>
            </a:r>
            <a:endParaRPr lang="ru-RU" sz="1400" dirty="0">
              <a:latin typeface="Century Schoolbook" pitchFamily="18" charset="0"/>
            </a:endParaRPr>
          </a:p>
        </p:txBody>
      </p:sp>
      <p:pic>
        <p:nvPicPr>
          <p:cNvPr id="6" name="Picture 2" descr="C:\Users\1\Desktop\1,4 на 1,2\1,4 на 1,2.JPG"/>
          <p:cNvPicPr>
            <a:picLocks noChangeAspect="1" noChangeArrowheads="1"/>
          </p:cNvPicPr>
          <p:nvPr/>
        </p:nvPicPr>
        <p:blipFill>
          <a:blip r:embed="rId3" cstate="print"/>
          <a:srcRect/>
          <a:stretch>
            <a:fillRect/>
          </a:stretch>
        </p:blipFill>
        <p:spPr bwMode="auto">
          <a:xfrm>
            <a:off x="2500306" y="5357818"/>
            <a:ext cx="1714512" cy="1418829"/>
          </a:xfrm>
          <a:prstGeom prst="rect">
            <a:avLst/>
          </a:prstGeom>
          <a:noFill/>
        </p:spPr>
      </p:pic>
      <p:pic>
        <p:nvPicPr>
          <p:cNvPr id="7" name="Picture 2" descr="C:\Users\1\Desktop\1,4 на 1,2\1,4 на 1,2.JPG"/>
          <p:cNvPicPr>
            <a:picLocks noChangeAspect="1" noChangeArrowheads="1"/>
          </p:cNvPicPr>
          <p:nvPr/>
        </p:nvPicPr>
        <p:blipFill>
          <a:blip r:embed="rId3" cstate="print"/>
          <a:srcRect/>
          <a:stretch>
            <a:fillRect/>
          </a:stretch>
        </p:blipFill>
        <p:spPr bwMode="auto">
          <a:xfrm>
            <a:off x="2500306" y="6715140"/>
            <a:ext cx="1714512" cy="1418829"/>
          </a:xfrm>
          <a:prstGeom prst="rect">
            <a:avLst/>
          </a:prstGeom>
          <a:noFill/>
        </p:spPr>
      </p:pic>
      <p:sp>
        <p:nvSpPr>
          <p:cNvPr id="8" name="Прямоугольник 7"/>
          <p:cNvSpPr/>
          <p:nvPr/>
        </p:nvSpPr>
        <p:spPr>
          <a:xfrm>
            <a:off x="2643182" y="5357818"/>
            <a:ext cx="352600" cy="523220"/>
          </a:xfrm>
          <a:prstGeom prst="rect">
            <a:avLst/>
          </a:prstGeom>
          <a:noFill/>
        </p:spPr>
        <p:txBody>
          <a:bodyPr wrap="square" lIns="91440" tIns="45720" rIns="91440" bIns="45720">
            <a:spAutoFit/>
          </a:bodyPr>
          <a:lstStyle/>
          <a:p>
            <a:pPr algn="ctr"/>
            <a:r>
              <a:rPr lang="ru-RU"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9" name="Прямоугольник 8"/>
          <p:cNvSpPr/>
          <p:nvPr/>
        </p:nvSpPr>
        <p:spPr>
          <a:xfrm>
            <a:off x="3214686" y="5429256"/>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0" name="Прямоугольник 9"/>
          <p:cNvSpPr/>
          <p:nvPr/>
        </p:nvSpPr>
        <p:spPr>
          <a:xfrm>
            <a:off x="3214686" y="5857884"/>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1" name="Прямоугольник 10"/>
          <p:cNvSpPr/>
          <p:nvPr/>
        </p:nvSpPr>
        <p:spPr>
          <a:xfrm>
            <a:off x="3214686" y="6286512"/>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2" name="Прямоугольник 11"/>
          <p:cNvSpPr/>
          <p:nvPr/>
        </p:nvSpPr>
        <p:spPr>
          <a:xfrm>
            <a:off x="2643182" y="6286512"/>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3" name="Прямоугольник 12"/>
          <p:cNvSpPr/>
          <p:nvPr/>
        </p:nvSpPr>
        <p:spPr>
          <a:xfrm>
            <a:off x="2643182" y="6715140"/>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4" name="Прямоугольник 13"/>
          <p:cNvSpPr/>
          <p:nvPr/>
        </p:nvSpPr>
        <p:spPr>
          <a:xfrm>
            <a:off x="2643182" y="7215206"/>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5" name="Прямоугольник 14"/>
          <p:cNvSpPr/>
          <p:nvPr/>
        </p:nvSpPr>
        <p:spPr>
          <a:xfrm>
            <a:off x="3214686" y="7215206"/>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6" name="Прямоугольник 15"/>
          <p:cNvSpPr/>
          <p:nvPr/>
        </p:nvSpPr>
        <p:spPr>
          <a:xfrm>
            <a:off x="3214686" y="7643834"/>
            <a:ext cx="352600" cy="400110"/>
          </a:xfrm>
          <a:prstGeom prst="rect">
            <a:avLst/>
          </a:prstGeom>
          <a:noFill/>
        </p:spPr>
        <p:txBody>
          <a:bodyPr wrap="squar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д</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8" name="Управляющая кнопка: домой 17">
            <a:hlinkClick r:id="" action="ppaction://hlinkshowjump?jump=firstslide" highlightClick="1"/>
          </p:cNvPr>
          <p:cNvSpPr/>
          <p:nvPr/>
        </p:nvSpPr>
        <p:spPr>
          <a:xfrm>
            <a:off x="3714752" y="7715272"/>
            <a:ext cx="428628" cy="357190"/>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9" name="Прямоугольник 18"/>
          <p:cNvSpPr/>
          <p:nvPr/>
        </p:nvSpPr>
        <p:spPr>
          <a:xfrm>
            <a:off x="3714752" y="5429256"/>
            <a:ext cx="428628" cy="400110"/>
          </a:xfrm>
          <a:prstGeom prst="rect">
            <a:avLst/>
          </a:prstGeom>
          <a:noFill/>
        </p:spPr>
        <p:txBody>
          <a:bodyPr wrap="square" lIns="91440" tIns="45720" rIns="91440" bIns="45720">
            <a:spAutoFit/>
          </a:bodyPr>
          <a:lstStyle/>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Л</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
        <p:nvSpPr>
          <p:cNvPr id="20" name="Прямоугольник 19"/>
          <p:cNvSpPr/>
          <p:nvPr/>
        </p:nvSpPr>
        <p:spPr>
          <a:xfrm>
            <a:off x="2571744" y="5857884"/>
            <a:ext cx="407483" cy="400110"/>
          </a:xfrm>
          <a:prstGeom prst="rect">
            <a:avLst/>
          </a:prstGeom>
          <a:noFill/>
        </p:spPr>
        <p:txBody>
          <a:bodyPr wrap="none" lIns="91440" tIns="45720" rIns="91440" bIns="45720">
            <a:spAutoFit/>
          </a:bodyPr>
          <a:lstStyle/>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П</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
        <p:nvSpPr>
          <p:cNvPr id="21" name="Прямоугольник 20"/>
          <p:cNvSpPr/>
          <p:nvPr/>
        </p:nvSpPr>
        <p:spPr>
          <a:xfrm>
            <a:off x="3714752" y="5857884"/>
            <a:ext cx="378630" cy="400110"/>
          </a:xfrm>
          <a:prstGeom prst="rect">
            <a:avLst/>
          </a:prstGeom>
          <a:noFill/>
        </p:spPr>
        <p:txBody>
          <a:bodyPr wrap="none" lIns="91440" tIns="45720" rIns="91440" bIns="45720">
            <a:spAutoFit/>
          </a:bodyPr>
          <a:lstStyle/>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А</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
        <p:nvSpPr>
          <p:cNvPr id="22" name="Прямоугольник 21"/>
          <p:cNvSpPr/>
          <p:nvPr/>
        </p:nvSpPr>
        <p:spPr>
          <a:xfrm>
            <a:off x="3143249" y="6715140"/>
            <a:ext cx="428628" cy="400110"/>
          </a:xfrm>
          <a:prstGeom prst="rect">
            <a:avLst/>
          </a:prstGeom>
          <a:noFill/>
        </p:spPr>
        <p:txBody>
          <a:bodyPr wrap="square" lIns="91440" tIns="45720" rIns="91440" bIns="45720">
            <a:spAutoFit/>
          </a:bodyPr>
          <a:lstStyle/>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У</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
        <p:nvSpPr>
          <p:cNvPr id="23" name="Прямоугольник 22"/>
          <p:cNvSpPr/>
          <p:nvPr/>
        </p:nvSpPr>
        <p:spPr>
          <a:xfrm>
            <a:off x="3643314" y="6286512"/>
            <a:ext cx="538232" cy="400110"/>
          </a:xfrm>
          <a:prstGeom prst="rect">
            <a:avLst/>
          </a:prstGeom>
          <a:noFill/>
        </p:spPr>
        <p:txBody>
          <a:bodyPr wrap="square" lIns="91440" tIns="45720" rIns="91440" bIns="45720">
            <a:spAutoFit/>
          </a:bodyPr>
          <a:lstStyle/>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Ж</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
        <p:nvSpPr>
          <p:cNvPr id="24" name="Прямоугольник 23"/>
          <p:cNvSpPr/>
          <p:nvPr/>
        </p:nvSpPr>
        <p:spPr>
          <a:xfrm>
            <a:off x="3714752" y="6715140"/>
            <a:ext cx="409087" cy="400110"/>
          </a:xfrm>
          <a:prstGeom prst="rect">
            <a:avLst/>
          </a:prstGeom>
          <a:noFill/>
        </p:spPr>
        <p:txBody>
          <a:bodyPr wrap="square" lIns="91440" tIns="45720" rIns="91440" bIns="45720">
            <a:spAutoFit/>
          </a:bodyPr>
          <a:lstStyle/>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И</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
        <p:nvSpPr>
          <p:cNvPr id="25" name="Прямоугольник 24"/>
          <p:cNvSpPr/>
          <p:nvPr/>
        </p:nvSpPr>
        <p:spPr>
          <a:xfrm>
            <a:off x="3714752" y="7215206"/>
            <a:ext cx="393057" cy="400110"/>
          </a:xfrm>
          <a:prstGeom prst="rect">
            <a:avLst/>
          </a:prstGeom>
          <a:noFill/>
        </p:spPr>
        <p:txBody>
          <a:bodyPr wrap="none" lIns="91440" tIns="45720" rIns="91440" bIns="45720">
            <a:spAutoFit/>
          </a:bodyPr>
          <a:lstStyle/>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К</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
        <p:nvSpPr>
          <p:cNvPr id="26" name="Прямоугольник 25"/>
          <p:cNvSpPr/>
          <p:nvPr/>
        </p:nvSpPr>
        <p:spPr>
          <a:xfrm>
            <a:off x="2571744" y="7643834"/>
            <a:ext cx="393056" cy="400110"/>
          </a:xfrm>
          <a:prstGeom prst="rect">
            <a:avLst/>
          </a:prstGeom>
          <a:noFill/>
        </p:spPr>
        <p:txBody>
          <a:bodyPr wrap="square" lIns="91440" tIns="45720" rIns="91440" bIns="45720">
            <a:spAutoFit/>
          </a:bodyPr>
          <a:lstStyle/>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Ф</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00100"/>
            <a:ext cx="5429288" cy="3323987"/>
          </a:xfrm>
          <a:prstGeom prst="rect">
            <a:avLst/>
          </a:prstGeom>
        </p:spPr>
        <p:txBody>
          <a:bodyPr wrap="square">
            <a:spAutoFit/>
          </a:bodyPr>
          <a:lstStyle/>
          <a:p>
            <a:pPr algn="ctr"/>
            <a:r>
              <a:rPr lang="ru-RU" sz="1400" b="1" dirty="0" smtClean="0">
                <a:latin typeface="Century Schoolbook" pitchFamily="18" charset="0"/>
              </a:rPr>
              <a:t>4. «Изобрази» </a:t>
            </a:r>
          </a:p>
          <a:p>
            <a:pPr algn="just"/>
            <a:r>
              <a:rPr lang="ru-RU" sz="1400" b="1" dirty="0" smtClean="0">
                <a:latin typeface="Century Schoolbook" pitchFamily="18" charset="0"/>
              </a:rPr>
              <a:t>Подготовка и ход деятельности. </a:t>
            </a:r>
            <a:r>
              <a:rPr lang="ru-RU" sz="1400" dirty="0" smtClean="0">
                <a:latin typeface="Century Schoolbook" pitchFamily="18" charset="0"/>
              </a:rPr>
              <a:t>В квадратах на игровом поле разложены карточки с изображением чего-то или кого-то. Игроки по очереди прыгают в квадраты с карточкой, переворачивают её, но изображение никому не показывают. Затем с помощью мимики и жестов показывают особенности нарисованного объекта, остальные отгадывают. </a:t>
            </a:r>
            <a:r>
              <a:rPr lang="ru-RU" sz="1400" b="1" dirty="0" smtClean="0">
                <a:latin typeface="Century Schoolbook" pitchFamily="18" charset="0"/>
              </a:rPr>
              <a:t>Рекомендации. </a:t>
            </a:r>
            <a:r>
              <a:rPr lang="ru-RU" sz="1400" dirty="0" smtClean="0">
                <a:latin typeface="Century Schoolbook" pitchFamily="18" charset="0"/>
              </a:rPr>
              <a:t>Игра помогает развивать внимание, воображение, память, закрепляет знания об особенностях тех или иных объектов окружающего мира. Дидактический материал (картинки с изображениями) можно подбирать в соответствии с интересом детей или тематическим планированием. Если в игре участвует вся группа, то педагог меняет или добавляет карточки с изображениями. Также присутствует двигательная активность.</a:t>
            </a:r>
            <a:endParaRPr lang="ru-RU" sz="1400" dirty="0">
              <a:latin typeface="Century Schoolbook" pitchFamily="18" charset="0"/>
            </a:endParaRPr>
          </a:p>
        </p:txBody>
      </p:sp>
      <p:pic>
        <p:nvPicPr>
          <p:cNvPr id="6" name="Picture 2" descr="C:\Users\1\Desktop\1,4 на 1,2\1,4 на 1,2.JPG"/>
          <p:cNvPicPr>
            <a:picLocks noChangeAspect="1" noChangeArrowheads="1"/>
          </p:cNvPicPr>
          <p:nvPr/>
        </p:nvPicPr>
        <p:blipFill>
          <a:blip r:embed="rId3" cstate="print"/>
          <a:srcRect/>
          <a:stretch>
            <a:fillRect/>
          </a:stretch>
        </p:blipFill>
        <p:spPr bwMode="auto">
          <a:xfrm>
            <a:off x="1214422" y="4429124"/>
            <a:ext cx="4500594" cy="3724425"/>
          </a:xfrm>
          <a:prstGeom prst="rect">
            <a:avLst/>
          </a:prstGeom>
          <a:noFill/>
        </p:spPr>
      </p:pic>
      <p:pic>
        <p:nvPicPr>
          <p:cNvPr id="19458" name="Picture 2" descr="https://3mu.ru/wp-content/uploads/2016/09/kotik-na-prozrachnom-fone.png"/>
          <p:cNvPicPr>
            <a:picLocks noChangeAspect="1" noChangeArrowheads="1"/>
          </p:cNvPicPr>
          <p:nvPr/>
        </p:nvPicPr>
        <p:blipFill>
          <a:blip r:embed="rId4" cstate="print"/>
          <a:srcRect/>
          <a:stretch>
            <a:fillRect/>
          </a:stretch>
        </p:blipFill>
        <p:spPr bwMode="auto">
          <a:xfrm>
            <a:off x="1500174" y="4572000"/>
            <a:ext cx="1000132" cy="1046374"/>
          </a:xfrm>
          <a:prstGeom prst="rect">
            <a:avLst/>
          </a:prstGeom>
          <a:noFill/>
        </p:spPr>
      </p:pic>
      <p:pic>
        <p:nvPicPr>
          <p:cNvPr id="19460" name="Picture 4" descr="https://kartinkin.net/uploads/posts/2022-12/thumbs/1670270524_55-kartinkin-net-p-lisitsa-kartinka-dlya-detei-vkontakte-61.png"/>
          <p:cNvPicPr>
            <a:picLocks noChangeAspect="1" noChangeArrowheads="1"/>
          </p:cNvPicPr>
          <p:nvPr/>
        </p:nvPicPr>
        <p:blipFill>
          <a:blip r:embed="rId5" cstate="print"/>
          <a:srcRect/>
          <a:stretch>
            <a:fillRect/>
          </a:stretch>
        </p:blipFill>
        <p:spPr bwMode="auto">
          <a:xfrm>
            <a:off x="2857496" y="4572000"/>
            <a:ext cx="1285884" cy="1000839"/>
          </a:xfrm>
          <a:prstGeom prst="rect">
            <a:avLst/>
          </a:prstGeom>
          <a:noFill/>
        </p:spPr>
      </p:pic>
      <p:pic>
        <p:nvPicPr>
          <p:cNvPr id="19462" name="Picture 6" descr="https://ladushki-club.ru/wp-content/uploads/f/c/4/fc4edfd3690fc1edd11d8f0e92658c50.png"/>
          <p:cNvPicPr>
            <a:picLocks noChangeAspect="1" noChangeArrowheads="1"/>
          </p:cNvPicPr>
          <p:nvPr/>
        </p:nvPicPr>
        <p:blipFill>
          <a:blip r:embed="rId6" cstate="print"/>
          <a:srcRect/>
          <a:stretch>
            <a:fillRect/>
          </a:stretch>
        </p:blipFill>
        <p:spPr bwMode="auto">
          <a:xfrm>
            <a:off x="4429132" y="4572000"/>
            <a:ext cx="1000132" cy="1066705"/>
          </a:xfrm>
          <a:prstGeom prst="rect">
            <a:avLst/>
          </a:prstGeom>
          <a:noFill/>
        </p:spPr>
      </p:pic>
      <p:sp>
        <p:nvSpPr>
          <p:cNvPr id="19466" name="AutoShape 10" descr="https://catherineasquithgallery.com/uploads/posts/2021-02/1614535177_16-p-medved-na-belom-fone-kartinki-23.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8" name="Picture 12" descr="https://e7.pngegg.com/pngimages/984/353/png-clipart-happy-little-bear-animal-happy-animals.png"/>
          <p:cNvPicPr>
            <a:picLocks noChangeAspect="1" noChangeArrowheads="1"/>
          </p:cNvPicPr>
          <p:nvPr/>
        </p:nvPicPr>
        <p:blipFill>
          <a:blip r:embed="rId7" cstate="print">
            <a:clrChange>
              <a:clrFrom>
                <a:srgbClr val="FFFFFF"/>
              </a:clrFrom>
              <a:clrTo>
                <a:srgbClr val="FFFFFF">
                  <a:alpha val="0"/>
                </a:srgbClr>
              </a:clrTo>
            </a:clrChange>
          </a:blip>
          <a:srcRect l="12500" t="6250" r="6250" b="6250"/>
          <a:stretch>
            <a:fillRect/>
          </a:stretch>
        </p:blipFill>
        <p:spPr bwMode="auto">
          <a:xfrm>
            <a:off x="1500174" y="5786446"/>
            <a:ext cx="1000132" cy="1077065"/>
          </a:xfrm>
          <a:prstGeom prst="rect">
            <a:avLst/>
          </a:prstGeom>
          <a:noFill/>
        </p:spPr>
      </p:pic>
      <p:sp>
        <p:nvSpPr>
          <p:cNvPr id="19472" name="AutoShape 16" descr="https://catherineasquithgallery.com/uploads/posts/2021-02/1614545008_84-p-petukh-na-belom-fone-92.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4" name="AutoShape 18" descr="https://catherineasquithgallery.com/uploads/posts/2021-02/1614545008_84-p-petukh-na-belom-fone-92.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6" name="AutoShape 20" descr="https://catherineasquithgallery.com/uploads/posts/2021-02/1614544995_38-p-petukh-na-belom-fone-41.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8" name="AutoShape 22" descr="https://catherineasquithgallery.com/uploads/posts/2021-02/1614544995_38-p-petukh-na-belom-fone-41.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82" name="Picture 26" descr="https://kartinkin.net/uploads/posts/2022-03/1646561453_32-kartinkin-net-p-kartinki-tsiplenka-39.png"/>
          <p:cNvPicPr>
            <a:picLocks noChangeAspect="1" noChangeArrowheads="1"/>
          </p:cNvPicPr>
          <p:nvPr/>
        </p:nvPicPr>
        <p:blipFill>
          <a:blip r:embed="rId8" cstate="print"/>
          <a:srcRect/>
          <a:stretch>
            <a:fillRect/>
          </a:stretch>
        </p:blipFill>
        <p:spPr bwMode="auto">
          <a:xfrm>
            <a:off x="3143248" y="5786446"/>
            <a:ext cx="737556" cy="1091732"/>
          </a:xfrm>
          <a:prstGeom prst="rect">
            <a:avLst/>
          </a:prstGeom>
          <a:noFill/>
        </p:spPr>
      </p:pic>
      <p:pic>
        <p:nvPicPr>
          <p:cNvPr id="19486" name="Picture 30" descr="https://ladushki-club.ru/wp-content/uploads/e/8/b/e8bf06e356209e8bc7f3275b61fd73d2.png"/>
          <p:cNvPicPr>
            <a:picLocks noChangeAspect="1" noChangeArrowheads="1"/>
          </p:cNvPicPr>
          <p:nvPr/>
        </p:nvPicPr>
        <p:blipFill>
          <a:blip r:embed="rId9" cstate="print"/>
          <a:srcRect/>
          <a:stretch>
            <a:fillRect/>
          </a:stretch>
        </p:blipFill>
        <p:spPr bwMode="auto">
          <a:xfrm>
            <a:off x="4429132" y="5643570"/>
            <a:ext cx="928694" cy="1256133"/>
          </a:xfrm>
          <a:prstGeom prst="rect">
            <a:avLst/>
          </a:prstGeom>
          <a:noFill/>
        </p:spPr>
      </p:pic>
      <p:sp>
        <p:nvSpPr>
          <p:cNvPr id="19488" name="AutoShape 32" descr="https://catherineasquithgallery.com/uploads/posts/2021-03/1614547421_67-p-tigr-na-belom-fone-85.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90" name="Picture 34" descr="https://img2.freepng.ru/20180702/ls/kisspng-tiger-cat-clip-art-5b3a74cfc30e19.015134811530557647799.jpg"/>
          <p:cNvPicPr>
            <a:picLocks noChangeAspect="1" noChangeArrowheads="1"/>
          </p:cNvPicPr>
          <p:nvPr/>
        </p:nvPicPr>
        <p:blipFill>
          <a:blip r:embed="rId10" cstate="print">
            <a:clrChange>
              <a:clrFrom>
                <a:srgbClr val="EEEEEE"/>
              </a:clrFrom>
              <a:clrTo>
                <a:srgbClr val="EEEEEE">
                  <a:alpha val="0"/>
                </a:srgbClr>
              </a:clrTo>
            </a:clrChange>
          </a:blip>
          <a:srcRect l="11052" r="11581"/>
          <a:stretch>
            <a:fillRect/>
          </a:stretch>
        </p:blipFill>
        <p:spPr bwMode="auto">
          <a:xfrm>
            <a:off x="1428736" y="7000892"/>
            <a:ext cx="1143008" cy="1050493"/>
          </a:xfrm>
          <a:prstGeom prst="rect">
            <a:avLst/>
          </a:prstGeom>
          <a:noFill/>
        </p:spPr>
      </p:pic>
      <p:sp>
        <p:nvSpPr>
          <p:cNvPr id="19492" name="AutoShape 36" descr="https://catherineasquithgallery.com/uploads/posts/2021-03/1614583940_67-p-lyagushka-na-belom-fone-95.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94" name="AutoShape 38" descr="https://www.fauzer.ru/wa-data/public/shop/products/67/35/43567/images/54872/54872.750x0.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96" name="Picture 40" descr="https://icon-library.com/images/2018/3778709_frog-clipart-prince-frog-transparent-png.png"/>
          <p:cNvPicPr>
            <a:picLocks noChangeAspect="1" noChangeArrowheads="1"/>
          </p:cNvPicPr>
          <p:nvPr/>
        </p:nvPicPr>
        <p:blipFill>
          <a:blip r:embed="rId11" cstate="print">
            <a:clrChange>
              <a:clrFrom>
                <a:srgbClr val="E6E6E6"/>
              </a:clrFrom>
              <a:clrTo>
                <a:srgbClr val="E6E6E6">
                  <a:alpha val="0"/>
                </a:srgbClr>
              </a:clrTo>
            </a:clrChange>
          </a:blip>
          <a:srcRect/>
          <a:stretch>
            <a:fillRect/>
          </a:stretch>
        </p:blipFill>
        <p:spPr bwMode="auto">
          <a:xfrm>
            <a:off x="3000372" y="7000892"/>
            <a:ext cx="944673" cy="1044584"/>
          </a:xfrm>
          <a:prstGeom prst="rect">
            <a:avLst/>
          </a:prstGeom>
          <a:noFill/>
        </p:spPr>
      </p:pic>
      <p:sp>
        <p:nvSpPr>
          <p:cNvPr id="19498" name="AutoShape 42" descr="https://catherineasquithgallery.com/uploads/posts/2021-03/1614600339_29-p-pchela-na-belom-fone-32.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500" name="AutoShape 44" descr="https://www.stickersmalin.com/images/ajoute/prd/162/162227-image2_448x448.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504" name="AutoShape 48" descr="https://media.baamboozle.com/uploads/images/230138/1643047738_58402.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506" name="Picture 50" descr="https://kartinkin.net/uploads/posts/2022-08/1659452247_36-kartinkin-net-p-kartinki-zaitsi-multyashnie-krasivo-36.png"/>
          <p:cNvPicPr>
            <a:picLocks noChangeAspect="1" noChangeArrowheads="1"/>
          </p:cNvPicPr>
          <p:nvPr/>
        </p:nvPicPr>
        <p:blipFill>
          <a:blip r:embed="rId12" cstate="print"/>
          <a:srcRect/>
          <a:stretch>
            <a:fillRect/>
          </a:stretch>
        </p:blipFill>
        <p:spPr bwMode="auto">
          <a:xfrm>
            <a:off x="4500570" y="7000892"/>
            <a:ext cx="1000132" cy="99645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71538"/>
            <a:ext cx="5429288" cy="4185761"/>
          </a:xfrm>
          <a:prstGeom prst="rect">
            <a:avLst/>
          </a:prstGeom>
        </p:spPr>
        <p:txBody>
          <a:bodyPr wrap="square">
            <a:spAutoFit/>
          </a:bodyPr>
          <a:lstStyle/>
          <a:p>
            <a:pPr algn="ctr"/>
            <a:r>
              <a:rPr lang="ru-RU" sz="1400" b="1" dirty="0" smtClean="0">
                <a:latin typeface="Century Schoolbook" pitchFamily="18" charset="0"/>
              </a:rPr>
              <a:t>5. «Комар» </a:t>
            </a:r>
          </a:p>
          <a:p>
            <a:pPr algn="just"/>
            <a:r>
              <a:rPr lang="ru-RU" sz="1400" b="1" dirty="0" smtClean="0">
                <a:latin typeface="Century Schoolbook" pitchFamily="18" charset="0"/>
              </a:rPr>
              <a:t>Подготовка и ход деятельности. </a:t>
            </a:r>
            <a:r>
              <a:rPr lang="ru-RU" sz="1400" dirty="0" smtClean="0">
                <a:latin typeface="Century Schoolbook" pitchFamily="18" charset="0"/>
              </a:rPr>
              <a:t>В центре игрового поля лежит картина с изображением. Ведущий объясняет играющим, что перемещение комара с одного квадрата на другой происходит посредством подачи ему команд «вправо», «влево», «вверх», «вниз». </a:t>
            </a:r>
          </a:p>
          <a:p>
            <a:pPr algn="just"/>
            <a:r>
              <a:rPr lang="ru-RU" sz="1400" b="1" dirty="0" smtClean="0">
                <a:latin typeface="Century Schoolbook" pitchFamily="18" charset="0"/>
              </a:rPr>
              <a:t>1 уровень сложности: </a:t>
            </a:r>
            <a:r>
              <a:rPr lang="ru-RU" sz="1400" dirty="0" smtClean="0">
                <a:latin typeface="Century Schoolbook" pitchFamily="18" charset="0"/>
              </a:rPr>
              <a:t>игрок перемещает карточку с изображением комара или сам выступает в роли «комара» и шагает по игровому полю, слушая команды от ведущего. Как только комар вылетает за пределы поля, необходимо сказать «Поймал». </a:t>
            </a:r>
          </a:p>
          <a:p>
            <a:pPr algn="just"/>
            <a:r>
              <a:rPr lang="ru-RU" sz="1400" b="1" dirty="0" smtClean="0">
                <a:latin typeface="Century Schoolbook" pitchFamily="18" charset="0"/>
              </a:rPr>
              <a:t>2 уровень сложности: </a:t>
            </a:r>
            <a:r>
              <a:rPr lang="ru-RU" sz="1400" dirty="0" smtClean="0">
                <a:latin typeface="Century Schoolbook" pitchFamily="18" charset="0"/>
              </a:rPr>
              <a:t>комар становится невидимым, и игрок передвигает воображаемого комара по игровому полю.</a:t>
            </a:r>
          </a:p>
          <a:p>
            <a:pPr algn="just"/>
            <a:r>
              <a:rPr lang="ru-RU" sz="1400" b="1" dirty="0" smtClean="0">
                <a:latin typeface="Century Schoolbook" pitchFamily="18" charset="0"/>
              </a:rPr>
              <a:t>Рекомендации. </a:t>
            </a:r>
            <a:r>
              <a:rPr lang="ru-RU" sz="1400" dirty="0" smtClean="0">
                <a:latin typeface="Century Schoolbook" pitchFamily="18" charset="0"/>
              </a:rPr>
              <a:t>Задание направлено на развитие пространственного мышления, внимания и воображения. Можно заменить комара и перемещать по игровому полю игрушку, которую выберут дети. Присутствует двигательная активность: ходьба и наклоны. Можно использовать игровое поле, как в сложенном, так и разложенном виде.</a:t>
            </a:r>
            <a:endParaRPr lang="ru-RU" sz="1400" dirty="0">
              <a:latin typeface="Century Schoolbook" pitchFamily="18" charset="0"/>
            </a:endParaRPr>
          </a:p>
        </p:txBody>
      </p:sp>
      <p:pic>
        <p:nvPicPr>
          <p:cNvPr id="6" name="Picture 2" descr="C:\Users\1\Desktop\1,4 на 1,2\1,4 на 1,2.JPG"/>
          <p:cNvPicPr>
            <a:picLocks noChangeAspect="1" noChangeArrowheads="1"/>
          </p:cNvPicPr>
          <p:nvPr/>
        </p:nvPicPr>
        <p:blipFill>
          <a:blip r:embed="rId3" cstate="print"/>
          <a:srcRect/>
          <a:stretch>
            <a:fillRect/>
          </a:stretch>
        </p:blipFill>
        <p:spPr bwMode="auto">
          <a:xfrm>
            <a:off x="1714488" y="5214942"/>
            <a:ext cx="3643338" cy="3015012"/>
          </a:xfrm>
          <a:prstGeom prst="rect">
            <a:avLst/>
          </a:prstGeom>
          <a:noFill/>
        </p:spPr>
      </p:pic>
      <p:sp>
        <p:nvSpPr>
          <p:cNvPr id="18436" name="AutoShape 4" descr="https://klubmama.ru/uploads/posts/2022-09/thumbs/1662788661_6-klubmama-ru-p-applikatsiya-komarik-foto-6.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8" name="AutoShape 6" descr="https://klubmama.ru/uploads/posts/2022-09/thumbs/1662788661_6-klubmama-ru-p-applikatsiya-komarik-foto-6.pn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40" name="Picture 8" descr="https://papik.pro/uploads/posts/2021-09/1630685774_6-papik-pro-p-komar-detskii-risunok-6.png"/>
          <p:cNvPicPr>
            <a:picLocks noChangeAspect="1" noChangeArrowheads="1"/>
          </p:cNvPicPr>
          <p:nvPr/>
        </p:nvPicPr>
        <p:blipFill>
          <a:blip r:embed="rId4" cstate="print"/>
          <a:srcRect/>
          <a:stretch>
            <a:fillRect/>
          </a:stretch>
        </p:blipFill>
        <p:spPr bwMode="auto">
          <a:xfrm>
            <a:off x="3071810" y="6286512"/>
            <a:ext cx="1062295" cy="857256"/>
          </a:xfrm>
          <a:prstGeom prst="rect">
            <a:avLst/>
          </a:prstGeom>
          <a:noFill/>
        </p:spPr>
      </p:pic>
      <p:sp>
        <p:nvSpPr>
          <p:cNvPr id="10" name="Стрелка вверх 9"/>
          <p:cNvSpPr/>
          <p:nvPr/>
        </p:nvSpPr>
        <p:spPr>
          <a:xfrm>
            <a:off x="3357562" y="5357818"/>
            <a:ext cx="285752" cy="7858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Стрелка вверх 10"/>
          <p:cNvSpPr/>
          <p:nvPr/>
        </p:nvSpPr>
        <p:spPr>
          <a:xfrm rot="16200000">
            <a:off x="2250273" y="6322231"/>
            <a:ext cx="285752" cy="7858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Стрелка вверх 12"/>
          <p:cNvSpPr/>
          <p:nvPr/>
        </p:nvSpPr>
        <p:spPr>
          <a:xfrm rot="5400000" flipH="1">
            <a:off x="4536289" y="6322231"/>
            <a:ext cx="285752" cy="7858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Стрелка вверх 13"/>
          <p:cNvSpPr/>
          <p:nvPr/>
        </p:nvSpPr>
        <p:spPr>
          <a:xfrm rot="10800000">
            <a:off x="3357562" y="7286644"/>
            <a:ext cx="285752" cy="7858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71538"/>
            <a:ext cx="5500726" cy="4401205"/>
          </a:xfrm>
          <a:prstGeom prst="rect">
            <a:avLst/>
          </a:prstGeom>
        </p:spPr>
        <p:txBody>
          <a:bodyPr wrap="square">
            <a:spAutoFit/>
          </a:bodyPr>
          <a:lstStyle/>
          <a:p>
            <a:pPr algn="ctr"/>
            <a:r>
              <a:rPr lang="ru-RU" sz="1400" b="1" dirty="0" smtClean="0">
                <a:latin typeface="Century Schoolbook" pitchFamily="18" charset="0"/>
              </a:rPr>
              <a:t>6. «Избегай цвет» </a:t>
            </a:r>
          </a:p>
          <a:p>
            <a:pPr algn="just"/>
            <a:r>
              <a:rPr lang="ru-RU" sz="1400" i="1" dirty="0" smtClean="0">
                <a:latin typeface="Century Schoolbook" pitchFamily="18" charset="0"/>
              </a:rPr>
              <a:t>Для игры понадобятся игровое поле и карточки, на которых изображены следы соответствующего цвета. </a:t>
            </a:r>
          </a:p>
          <a:p>
            <a:pPr algn="just"/>
            <a:r>
              <a:rPr lang="ru-RU" sz="1400" b="1" dirty="0" smtClean="0">
                <a:latin typeface="Century Schoolbook" pitchFamily="18" charset="0"/>
              </a:rPr>
              <a:t>Подготовка и ход деятельности. </a:t>
            </a:r>
            <a:r>
              <a:rPr lang="ru-RU" sz="1400" dirty="0" smtClean="0">
                <a:latin typeface="Century Schoolbook" pitchFamily="18" charset="0"/>
              </a:rPr>
              <a:t>Все играющие делятся на пары. Затем каждая пара по очереди подходит к карточкам, которые лежат изображениями вниз, выбирают одну карточку и переворачивают её. Следующим этапом пары по очереди </a:t>
            </a:r>
            <a:r>
              <a:rPr lang="ru-RU" sz="1400" dirty="0" err="1" smtClean="0">
                <a:latin typeface="Century Schoolbook" pitchFamily="18" charset="0"/>
              </a:rPr>
              <a:t>пропрыгивают</a:t>
            </a:r>
            <a:r>
              <a:rPr lang="ru-RU" sz="1400" dirty="0" smtClean="0">
                <a:latin typeface="Century Schoolbook" pitchFamily="18" charset="0"/>
              </a:rPr>
              <a:t> игровое поле, но не наступают на следы того цвета, который вытянули ранее. Можно следующим этапом вытягивать по две карточки со следами и тогда при перемещении по игровому полю не наступать на следы уже двух цветов, которые вытянули. </a:t>
            </a:r>
          </a:p>
          <a:p>
            <a:pPr algn="just"/>
            <a:r>
              <a:rPr lang="ru-RU" sz="1400" b="1" dirty="0" smtClean="0">
                <a:latin typeface="Century Schoolbook" pitchFamily="18" charset="0"/>
              </a:rPr>
              <a:t>Рекомендации. </a:t>
            </a:r>
            <a:r>
              <a:rPr lang="ru-RU" sz="1400" dirty="0" smtClean="0">
                <a:latin typeface="Century Schoolbook" pitchFamily="18" charset="0"/>
              </a:rPr>
              <a:t>Игра повышает уровень сплоченности детей, доверия, умения работать в паре, развивает внимание, память и умение ориентироваться в пространстве. Можно перемещаться по игровому полю не только шагом, а прыгать на двух ногах, одной ноге и т. д. Заменить карточки можно кубиком с разноцветными ребрами: кидаешь кубик и понимаешь, на какой цвет нельзя наступать при перемещении по игровому полю.</a:t>
            </a:r>
            <a:endParaRPr lang="ru-RU" sz="1400" dirty="0">
              <a:latin typeface="Century Schoolbook" pitchFamily="18" charset="0"/>
            </a:endParaRPr>
          </a:p>
        </p:txBody>
      </p:sp>
      <p:pic>
        <p:nvPicPr>
          <p:cNvPr id="17409" name="Picture 1" descr="C:\Users\1\Desktop\баннер длина 1.8  высота 1,5 итог.jpg"/>
          <p:cNvPicPr>
            <a:picLocks noChangeAspect="1" noChangeArrowheads="1"/>
          </p:cNvPicPr>
          <p:nvPr/>
        </p:nvPicPr>
        <p:blipFill>
          <a:blip r:embed="rId3"/>
          <a:srcRect/>
          <a:stretch>
            <a:fillRect/>
          </a:stretch>
        </p:blipFill>
        <p:spPr bwMode="auto">
          <a:xfrm>
            <a:off x="1785926" y="5500694"/>
            <a:ext cx="3619525" cy="27146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14356" y="1000100"/>
            <a:ext cx="5429288" cy="7286676"/>
          </a:xfrm>
          <a:prstGeom prst="rect">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714356" y="1000100"/>
            <a:ext cx="5429288" cy="923330"/>
          </a:xfrm>
          <a:prstGeom prst="rect">
            <a:avLst/>
          </a:prstGeom>
          <a:noFill/>
        </p:spPr>
        <p:txBody>
          <a:bodyPr wrap="square" lIns="91440" tIns="45720" rIns="91440" bIns="4572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2. Напольные игры </a:t>
            </a:r>
          </a:p>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с использованием имеющейся </a:t>
            </a:r>
          </a:p>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поверхности пола</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5" name="Прямоугольник 4"/>
          <p:cNvSpPr/>
          <p:nvPr/>
        </p:nvSpPr>
        <p:spPr>
          <a:xfrm>
            <a:off x="714356" y="1857356"/>
            <a:ext cx="5429288" cy="4616648"/>
          </a:xfrm>
          <a:prstGeom prst="rect">
            <a:avLst/>
          </a:prstGeom>
        </p:spPr>
        <p:txBody>
          <a:bodyPr wrap="square">
            <a:spAutoFit/>
          </a:bodyPr>
          <a:lstStyle/>
          <a:p>
            <a:pPr algn="ctr"/>
            <a:r>
              <a:rPr lang="ru-RU" sz="1400" b="1" dirty="0" smtClean="0">
                <a:latin typeface="Century Schoolbook" pitchFamily="18" charset="0"/>
              </a:rPr>
              <a:t>1. «Подвижная зарядка» </a:t>
            </a:r>
          </a:p>
          <a:p>
            <a:r>
              <a:rPr lang="ru-RU" sz="1400" b="1" dirty="0" smtClean="0">
                <a:latin typeface="Century Schoolbook" pitchFamily="18" charset="0"/>
              </a:rPr>
              <a:t>Подготовка и ход деятельности</a:t>
            </a:r>
            <a:r>
              <a:rPr lang="ru-RU" sz="1400" dirty="0" smtClean="0">
                <a:latin typeface="Century Schoolbook" pitchFamily="18" charset="0"/>
              </a:rPr>
              <a:t>. Выбираем с детьми место, где будет размещено игровое поле. Затем рисуем на листе бумаги формата А3 или А4 примерную схему передвижения, обозначив каждое упражнение своей фигурой. Подумав вместе с детьми, какие упражнения будет включать зарядка, нанесите на поверхность пола с помощью </a:t>
            </a:r>
            <a:r>
              <a:rPr lang="ru-RU" sz="1400" dirty="0" err="1" smtClean="0">
                <a:latin typeface="Century Schoolbook" pitchFamily="18" charset="0"/>
              </a:rPr>
              <a:t>изоленты</a:t>
            </a:r>
            <a:r>
              <a:rPr lang="ru-RU" sz="1400" dirty="0" smtClean="0">
                <a:latin typeface="Century Schoolbook" pitchFamily="18" charset="0"/>
              </a:rPr>
              <a:t>, придуманную схему. Не забывайте обсудить и выбрать цвет </a:t>
            </a:r>
            <a:r>
              <a:rPr lang="ru-RU" sz="1400" dirty="0" err="1" smtClean="0">
                <a:latin typeface="Century Schoolbook" pitchFamily="18" charset="0"/>
              </a:rPr>
              <a:t>изоленты</a:t>
            </a:r>
            <a:r>
              <a:rPr lang="ru-RU" sz="1400" dirty="0" smtClean="0">
                <a:latin typeface="Century Schoolbook" pitchFamily="18" charset="0"/>
              </a:rPr>
              <a:t> вместе с детьми.</a:t>
            </a:r>
          </a:p>
          <a:p>
            <a:r>
              <a:rPr lang="ru-RU" sz="1400" b="1" dirty="0" smtClean="0">
                <a:latin typeface="Century Schoolbook" pitchFamily="18" charset="0"/>
              </a:rPr>
              <a:t>Пример упражнений. </a:t>
            </a:r>
            <a:r>
              <a:rPr lang="ru-RU" sz="1400" dirty="0" smtClean="0">
                <a:latin typeface="Century Schoolbook" pitchFamily="18" charset="0"/>
              </a:rPr>
              <a:t>Квадрат – 5 раз присесть, линия Л – </a:t>
            </a:r>
            <a:r>
              <a:rPr lang="ru-RU" sz="1400" dirty="0" err="1" smtClean="0">
                <a:latin typeface="Century Schoolbook" pitchFamily="18" charset="0"/>
              </a:rPr>
              <a:t>пропрыгать</a:t>
            </a:r>
            <a:r>
              <a:rPr lang="ru-RU" sz="1400" dirty="0" smtClean="0">
                <a:latin typeface="Century Schoolbook" pitchFamily="18" charset="0"/>
              </a:rPr>
              <a:t> на левой ноге, пунктирная линия – пройти на носочках, прямоугольник – наклоны головы, волнистая линия – пройти на пяточках, треугольник – 5 раз приседание, крестики – прыжки на двух ногах, круг – наклоны вперед, линия П – </a:t>
            </a:r>
            <a:r>
              <a:rPr lang="ru-RU" sz="1400" dirty="0" err="1" smtClean="0">
                <a:latin typeface="Century Schoolbook" pitchFamily="18" charset="0"/>
              </a:rPr>
              <a:t>пропрыгать</a:t>
            </a:r>
            <a:r>
              <a:rPr lang="ru-RU" sz="1400" dirty="0" smtClean="0">
                <a:latin typeface="Century Schoolbook" pitchFamily="18" charset="0"/>
              </a:rPr>
              <a:t> на правой ноге. </a:t>
            </a:r>
            <a:r>
              <a:rPr lang="ru-RU" sz="1400" b="1" dirty="0" smtClean="0">
                <a:latin typeface="Century Schoolbook" pitchFamily="18" charset="0"/>
              </a:rPr>
              <a:t>Рекомендации. </a:t>
            </a:r>
            <a:r>
              <a:rPr lang="ru-RU" sz="1400" dirty="0" smtClean="0">
                <a:latin typeface="Century Schoolbook" pitchFamily="18" charset="0"/>
              </a:rPr>
              <a:t>Данный комплекс упражнений тренирует память, внимание, закрепляет физические навыки, так как дети передвигаются по игровому полю. Во время придумывания схемы передвижения развиваются творчество и фантазия. Его можно использовать как элемент утренней зарядки или </a:t>
            </a:r>
            <a:r>
              <a:rPr lang="ru-RU" sz="1400" dirty="0" err="1" smtClean="0">
                <a:latin typeface="Century Schoolbook" pitchFamily="18" charset="0"/>
              </a:rPr>
              <a:t>физминутки</a:t>
            </a:r>
            <a:r>
              <a:rPr lang="ru-RU" sz="1400" dirty="0" smtClean="0">
                <a:latin typeface="Century Schoolbook" pitchFamily="18" charset="0"/>
              </a:rPr>
              <a:t>. </a:t>
            </a:r>
            <a:endParaRPr lang="ru-RU" sz="1400" dirty="0">
              <a:latin typeface="Century Schoolbook" pitchFamily="18" charset="0"/>
            </a:endParaRPr>
          </a:p>
        </p:txBody>
      </p:sp>
      <p:sp>
        <p:nvSpPr>
          <p:cNvPr id="6" name="Блок-схема: узел 5"/>
          <p:cNvSpPr/>
          <p:nvPr/>
        </p:nvSpPr>
        <p:spPr>
          <a:xfrm>
            <a:off x="2643182" y="7643834"/>
            <a:ext cx="571504" cy="571504"/>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7" name="Прямоугольник 6"/>
          <p:cNvSpPr/>
          <p:nvPr/>
        </p:nvSpPr>
        <p:spPr>
          <a:xfrm>
            <a:off x="857232" y="6786578"/>
            <a:ext cx="500066" cy="50006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8" name="Прямоугольник 7"/>
          <p:cNvSpPr/>
          <p:nvPr/>
        </p:nvSpPr>
        <p:spPr>
          <a:xfrm>
            <a:off x="3000372" y="6500826"/>
            <a:ext cx="1000132" cy="4286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9" name="Равнобедренный треугольник 8"/>
          <p:cNvSpPr/>
          <p:nvPr/>
        </p:nvSpPr>
        <p:spPr>
          <a:xfrm>
            <a:off x="5143512" y="7143768"/>
            <a:ext cx="571504" cy="78581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TextBox 9"/>
          <p:cNvSpPr txBox="1"/>
          <p:nvPr/>
        </p:nvSpPr>
        <p:spPr>
          <a:xfrm>
            <a:off x="2285992" y="7715272"/>
            <a:ext cx="285752" cy="461665"/>
          </a:xfrm>
          <a:prstGeom prst="rect">
            <a:avLst/>
          </a:prstGeom>
          <a:noFill/>
        </p:spPr>
        <p:txBody>
          <a:bodyPr wrap="square" rtlCol="0">
            <a:spAutoFit/>
          </a:bodyPr>
          <a:lstStyle/>
          <a:p>
            <a:r>
              <a:rPr lang="ru-RU" sz="2400" b="1" dirty="0" smtClean="0">
                <a:latin typeface="Century Schoolbook" pitchFamily="18" charset="0"/>
              </a:rPr>
              <a:t>П</a:t>
            </a:r>
            <a:endParaRPr lang="ru-RU" sz="2400" b="1" dirty="0">
              <a:latin typeface="Century Schoolbook" pitchFamily="18" charset="0"/>
            </a:endParaRPr>
          </a:p>
        </p:txBody>
      </p:sp>
      <p:cxnSp>
        <p:nvCxnSpPr>
          <p:cNvPr id="12" name="Прямая соединительная линия 11"/>
          <p:cNvCxnSpPr/>
          <p:nvPr/>
        </p:nvCxnSpPr>
        <p:spPr>
          <a:xfrm rot="10800000">
            <a:off x="1428736" y="7358082"/>
            <a:ext cx="785818" cy="500066"/>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rot="10800000">
            <a:off x="1571612" y="6643702"/>
            <a:ext cx="1357322" cy="1588"/>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1071546" y="6357950"/>
            <a:ext cx="285752" cy="461665"/>
          </a:xfrm>
          <a:prstGeom prst="rect">
            <a:avLst/>
          </a:prstGeom>
          <a:noFill/>
        </p:spPr>
        <p:txBody>
          <a:bodyPr wrap="square" rtlCol="0">
            <a:spAutoFit/>
          </a:bodyPr>
          <a:lstStyle/>
          <a:p>
            <a:r>
              <a:rPr lang="ru-RU" sz="2400" b="1" dirty="0" smtClean="0">
                <a:latin typeface="Century Schoolbook" pitchFamily="18" charset="0"/>
              </a:rPr>
              <a:t>Л</a:t>
            </a:r>
            <a:endParaRPr lang="ru-RU" sz="2400" b="1" dirty="0">
              <a:latin typeface="Century Schoolbook" pitchFamily="18" charset="0"/>
            </a:endParaRPr>
          </a:p>
        </p:txBody>
      </p:sp>
      <p:cxnSp>
        <p:nvCxnSpPr>
          <p:cNvPr id="19" name="Прямая соединительная линия 18"/>
          <p:cNvCxnSpPr/>
          <p:nvPr/>
        </p:nvCxnSpPr>
        <p:spPr>
          <a:xfrm>
            <a:off x="4143380" y="6643702"/>
            <a:ext cx="285752" cy="142876"/>
          </a:xfrm>
          <a:prstGeom prst="line">
            <a:avLst/>
          </a:prstGeom>
        </p:spPr>
        <p:style>
          <a:lnRef idx="3">
            <a:schemeClr val="dk1"/>
          </a:lnRef>
          <a:fillRef idx="0">
            <a:schemeClr val="dk1"/>
          </a:fillRef>
          <a:effectRef idx="2">
            <a:schemeClr val="dk1"/>
          </a:effectRef>
          <a:fontRef idx="minor">
            <a:schemeClr val="tx1"/>
          </a:fontRef>
        </p:style>
      </p:cxnSp>
      <p:cxnSp>
        <p:nvCxnSpPr>
          <p:cNvPr id="20" name="Прямая соединительная линия 19"/>
          <p:cNvCxnSpPr/>
          <p:nvPr/>
        </p:nvCxnSpPr>
        <p:spPr>
          <a:xfrm>
            <a:off x="4572008" y="6858016"/>
            <a:ext cx="285752" cy="142876"/>
          </a:xfrm>
          <a:prstGeom prst="line">
            <a:avLst/>
          </a:prstGeom>
        </p:spPr>
        <p:style>
          <a:lnRef idx="3">
            <a:schemeClr val="dk1"/>
          </a:lnRef>
          <a:fillRef idx="0">
            <a:schemeClr val="dk1"/>
          </a:fillRef>
          <a:effectRef idx="2">
            <a:schemeClr val="dk1"/>
          </a:effectRef>
          <a:fontRef idx="minor">
            <a:schemeClr val="tx1"/>
          </a:fontRef>
        </p:style>
      </p:cxnSp>
      <p:cxnSp>
        <p:nvCxnSpPr>
          <p:cNvPr id="21" name="Прямая соединительная линия 20"/>
          <p:cNvCxnSpPr/>
          <p:nvPr/>
        </p:nvCxnSpPr>
        <p:spPr>
          <a:xfrm>
            <a:off x="5000636" y="7072330"/>
            <a:ext cx="285752" cy="142876"/>
          </a:xfrm>
          <a:prstGeom prst="line">
            <a:avLst/>
          </a:prstGeom>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p:cNvCxnSpPr/>
          <p:nvPr/>
        </p:nvCxnSpPr>
        <p:spPr>
          <a:xfrm>
            <a:off x="4572008" y="7858148"/>
            <a:ext cx="357190" cy="214314"/>
          </a:xfrm>
          <a:prstGeom prst="line">
            <a:avLst/>
          </a:prstGeom>
        </p:spPr>
        <p:style>
          <a:lnRef idx="3">
            <a:schemeClr val="dk1"/>
          </a:lnRef>
          <a:fillRef idx="0">
            <a:schemeClr val="dk1"/>
          </a:fillRef>
          <a:effectRef idx="2">
            <a:schemeClr val="dk1"/>
          </a:effectRef>
          <a:fontRef idx="minor">
            <a:schemeClr val="tx1"/>
          </a:fontRef>
        </p:style>
      </p:cxnSp>
      <p:cxnSp>
        <p:nvCxnSpPr>
          <p:cNvPr id="23" name="Прямая соединительная линия 22"/>
          <p:cNvCxnSpPr/>
          <p:nvPr/>
        </p:nvCxnSpPr>
        <p:spPr>
          <a:xfrm flipV="1">
            <a:off x="4572008" y="7786710"/>
            <a:ext cx="357190" cy="285752"/>
          </a:xfrm>
          <a:prstGeom prst="line">
            <a:avLst/>
          </a:prstGeom>
        </p:spPr>
        <p:style>
          <a:lnRef idx="3">
            <a:schemeClr val="dk1"/>
          </a:lnRef>
          <a:fillRef idx="0">
            <a:schemeClr val="dk1"/>
          </a:fillRef>
          <a:effectRef idx="2">
            <a:schemeClr val="dk1"/>
          </a:effectRef>
          <a:fontRef idx="minor">
            <a:schemeClr val="tx1"/>
          </a:fontRef>
        </p:style>
      </p:cxnSp>
      <p:cxnSp>
        <p:nvCxnSpPr>
          <p:cNvPr id="27" name="Прямая соединительная линия 26"/>
          <p:cNvCxnSpPr/>
          <p:nvPr/>
        </p:nvCxnSpPr>
        <p:spPr>
          <a:xfrm flipV="1">
            <a:off x="4000504" y="7786710"/>
            <a:ext cx="357190" cy="285752"/>
          </a:xfrm>
          <a:prstGeom prst="line">
            <a:avLst/>
          </a:prstGeom>
        </p:spPr>
        <p:style>
          <a:lnRef idx="3">
            <a:schemeClr val="dk1"/>
          </a:lnRef>
          <a:fillRef idx="0">
            <a:schemeClr val="dk1"/>
          </a:fillRef>
          <a:effectRef idx="2">
            <a:schemeClr val="dk1"/>
          </a:effectRef>
          <a:fontRef idx="minor">
            <a:schemeClr val="tx1"/>
          </a:fontRef>
        </p:style>
      </p:cxnSp>
      <p:cxnSp>
        <p:nvCxnSpPr>
          <p:cNvPr id="28" name="Прямая соединительная линия 27"/>
          <p:cNvCxnSpPr/>
          <p:nvPr/>
        </p:nvCxnSpPr>
        <p:spPr>
          <a:xfrm>
            <a:off x="4000504" y="7858148"/>
            <a:ext cx="357190" cy="214314"/>
          </a:xfrm>
          <a:prstGeom prst="line">
            <a:avLst/>
          </a:prstGeom>
        </p:spPr>
        <p:style>
          <a:lnRef idx="3">
            <a:schemeClr val="dk1"/>
          </a:lnRef>
          <a:fillRef idx="0">
            <a:schemeClr val="dk1"/>
          </a:fillRef>
          <a:effectRef idx="2">
            <a:schemeClr val="dk1"/>
          </a:effectRef>
          <a:fontRef idx="minor">
            <a:schemeClr val="tx1"/>
          </a:fontRef>
        </p:style>
      </p:cxnSp>
      <p:cxnSp>
        <p:nvCxnSpPr>
          <p:cNvPr id="29" name="Прямая соединительная линия 28"/>
          <p:cNvCxnSpPr/>
          <p:nvPr/>
        </p:nvCxnSpPr>
        <p:spPr>
          <a:xfrm>
            <a:off x="3357562" y="7858148"/>
            <a:ext cx="357190" cy="214314"/>
          </a:xfrm>
          <a:prstGeom prst="line">
            <a:avLst/>
          </a:prstGeom>
        </p:spPr>
        <p:style>
          <a:lnRef idx="3">
            <a:schemeClr val="dk1"/>
          </a:lnRef>
          <a:fillRef idx="0">
            <a:schemeClr val="dk1"/>
          </a:fillRef>
          <a:effectRef idx="2">
            <a:schemeClr val="dk1"/>
          </a:effectRef>
          <a:fontRef idx="minor">
            <a:schemeClr val="tx1"/>
          </a:fontRef>
        </p:style>
      </p:cxnSp>
      <p:cxnSp>
        <p:nvCxnSpPr>
          <p:cNvPr id="30" name="Прямая соединительная линия 29"/>
          <p:cNvCxnSpPr/>
          <p:nvPr/>
        </p:nvCxnSpPr>
        <p:spPr>
          <a:xfrm flipV="1">
            <a:off x="3357562" y="7786710"/>
            <a:ext cx="357190" cy="285752"/>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1691</Words>
  <Application>Microsoft Office PowerPoint</Application>
  <PresentationFormat>Экран (4:3)</PresentationFormat>
  <Paragraphs>85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18</cp:revision>
  <dcterms:created xsi:type="dcterms:W3CDTF">2023-02-11T10:50:09Z</dcterms:created>
  <dcterms:modified xsi:type="dcterms:W3CDTF">2024-11-15T09:48:53Z</dcterms:modified>
</cp:coreProperties>
</file>